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49" r:id="rId2"/>
  </p:sldMasterIdLst>
  <p:notesMasterIdLst>
    <p:notesMasterId r:id="rId25"/>
  </p:notesMasterIdLst>
  <p:handoutMasterIdLst>
    <p:handoutMasterId r:id="rId26"/>
  </p:handoutMasterIdLst>
  <p:sldIdLst>
    <p:sldId id="269" r:id="rId3"/>
    <p:sldId id="288" r:id="rId4"/>
    <p:sldId id="356" r:id="rId5"/>
    <p:sldId id="357" r:id="rId6"/>
    <p:sldId id="358" r:id="rId7"/>
    <p:sldId id="382" r:id="rId8"/>
    <p:sldId id="290" r:id="rId9"/>
    <p:sldId id="360" r:id="rId10"/>
    <p:sldId id="372" r:id="rId11"/>
    <p:sldId id="361" r:id="rId12"/>
    <p:sldId id="367" r:id="rId13"/>
    <p:sldId id="377" r:id="rId14"/>
    <p:sldId id="362" r:id="rId15"/>
    <p:sldId id="373" r:id="rId16"/>
    <p:sldId id="374" r:id="rId17"/>
    <p:sldId id="375" r:id="rId18"/>
    <p:sldId id="379" r:id="rId19"/>
    <p:sldId id="378" r:id="rId20"/>
    <p:sldId id="305" r:id="rId21"/>
    <p:sldId id="381" r:id="rId22"/>
    <p:sldId id="380" r:id="rId23"/>
    <p:sldId id="376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686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206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06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968A4B1-DA36-4F7E-8153-E0E0A42847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47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DA8E03E-F74E-4429-87C8-12102993D4E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97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32DAC4-6E61-4ED8-B11C-7C1C7DAD8AF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CFF460-AF21-48C9-BA19-EC98ABA177D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7A702-E04C-4A28-914E-608260385AAE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7A702-E04C-4A28-914E-608260385AAE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C2735-88D4-41A3-8915-AB5D5F995BAE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C2735-88D4-41A3-8915-AB5D5F995BAE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C2735-88D4-41A3-8915-AB5D5F995BAE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C2735-88D4-41A3-8915-AB5D5F995BAE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C2735-88D4-41A3-8915-AB5D5F995BAE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C2735-88D4-41A3-8915-AB5D5F995BAE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C7CEE2-76A4-41C4-AF88-FCC2A291873C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E55505-0DB2-45A3-89E4-7136D12353EC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C7CEE2-76A4-41C4-AF88-FCC2A291873C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C7CEE2-76A4-41C4-AF88-FCC2A291873C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C2735-88D4-41A3-8915-AB5D5F995BAE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0A455C-EC43-4BE9-8303-FEABD9CFDDF1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4C39BF-4F4F-4130-AE33-4B91A4B14B28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0D84A2-8B79-4096-BB76-DD00F9F04138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0D84A2-8B79-4096-BB76-DD00F9F04138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942420-F4E1-4E96-9474-A1489991877B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8663" indent="-279400">
              <a:defRPr>
                <a:solidFill>
                  <a:schemeClr val="tx1"/>
                </a:solidFill>
                <a:latin typeface="Arial" charset="0"/>
              </a:defRPr>
            </a:lvl2pPr>
            <a:lvl3pPr marL="1122363" indent="-225425">
              <a:defRPr>
                <a:solidFill>
                  <a:schemeClr val="tx1"/>
                </a:solidFill>
                <a:latin typeface="Arial" charset="0"/>
              </a:defRPr>
            </a:lvl3pPr>
            <a:lvl4pPr marL="1570038" indent="-223838">
              <a:defRPr>
                <a:solidFill>
                  <a:schemeClr val="tx1"/>
                </a:solidFill>
                <a:latin typeface="Arial" charset="0"/>
              </a:defRPr>
            </a:lvl4pPr>
            <a:lvl5pPr marL="2019300" indent="-225425">
              <a:defRPr>
                <a:solidFill>
                  <a:schemeClr val="tx1"/>
                </a:solidFill>
                <a:latin typeface="Arial" charset="0"/>
              </a:defRPr>
            </a:lvl5pPr>
            <a:lvl6pPr marL="247650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370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090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810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4F7B71F-15D7-45DB-A4C3-C04927B5A8B1}" type="slidenum">
              <a:rPr lang="en-US" sz="1200">
                <a:latin typeface="Times New Roman" pitchFamily="18" charset="0"/>
              </a:rPr>
              <a:pPr algn="r"/>
              <a:t>7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28663" indent="-279400">
              <a:defRPr>
                <a:solidFill>
                  <a:schemeClr val="tx1"/>
                </a:solidFill>
                <a:latin typeface="Arial" charset="0"/>
              </a:defRPr>
            </a:lvl2pPr>
            <a:lvl3pPr marL="1122363" indent="-225425">
              <a:defRPr>
                <a:solidFill>
                  <a:schemeClr val="tx1"/>
                </a:solidFill>
                <a:latin typeface="Arial" charset="0"/>
              </a:defRPr>
            </a:lvl3pPr>
            <a:lvl4pPr marL="1570038" indent="-223838">
              <a:defRPr>
                <a:solidFill>
                  <a:schemeClr val="tx1"/>
                </a:solidFill>
                <a:latin typeface="Arial" charset="0"/>
              </a:defRPr>
            </a:lvl4pPr>
            <a:lvl5pPr marL="2019300" indent="-225425">
              <a:defRPr>
                <a:solidFill>
                  <a:schemeClr val="tx1"/>
                </a:solidFill>
                <a:latin typeface="Arial" charset="0"/>
              </a:defRPr>
            </a:lvl5pPr>
            <a:lvl6pPr marL="247650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370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090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810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DD2B0A1-D181-41C3-828D-0073AB5292A5}" type="slidenum">
              <a:rPr lang="en-US" sz="1200">
                <a:latin typeface="Times New Roman" pitchFamily="18" charset="0"/>
              </a:rPr>
              <a:pPr algn="r"/>
              <a:t>7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15" tIns="45708" rIns="91415" bIns="45708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D24B46-B502-4B48-9066-7589288DF12E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D24B46-B502-4B48-9066-7589288DF12E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5812" cy="3446462"/>
          </a:xfrm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46575"/>
            <a:ext cx="5067300" cy="412273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C4020E-E2C7-4F86-9331-DF9EEF334ED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884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C636AE-8C27-43E2-A67A-A5B4B2F5310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5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D9593F-5FC4-40B9-B67E-7E6E860FA63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135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41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25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10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17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78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12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693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264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3A3F97-1B39-47CD-8570-F6487DCCFD2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69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307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0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50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D8B424-F5B7-4C1A-9DCB-84969E3E41B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54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F76DF4-0FCE-46B3-86D6-BEF2CD33876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94FEF9-21B1-4F92-AE75-857DF8C0998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3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3F2330-F337-43C7-AA41-FC5745CCEFC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24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3E5D81-770B-4E8B-9AD4-8F70C757713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484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6D36452-4549-4AC0-9307-F42388F3E6D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56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C53E03-C94A-4F3A-BFCB-B712C9EF583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3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172200"/>
            <a:ext cx="533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CBBF25-BB1C-49D5-BB8D-78B2C7E0FF78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tif"/><Relationship Id="rId4" Type="http://schemas.openxmlformats.org/officeDocument/2006/relationships/image" Target="../media/image30.t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3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5" Type="http://schemas.openxmlformats.org/officeDocument/2006/relationships/image" Target="../media/image1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80975" y="163860"/>
            <a:ext cx="8915400" cy="598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400" b="1" dirty="0" smtClean="0"/>
              <a:t>A STATISTICAL PHOTON TRANSPORT MODEL: APPLICATION TO STREAMER DISCHARGES IN  DRY AIR *</a:t>
            </a:r>
            <a:endParaRPr lang="en-US" sz="3400" b="1" dirty="0"/>
          </a:p>
          <a:p>
            <a:pPr algn="ctr"/>
            <a:endParaRPr lang="en-US" sz="2200" dirty="0"/>
          </a:p>
          <a:p>
            <a:pPr algn="ctr"/>
            <a:r>
              <a:rPr lang="en-US" sz="2200" b="1" dirty="0"/>
              <a:t>Zhongmin</a:t>
            </a:r>
            <a:r>
              <a:rPr lang="en-US" sz="2100" b="1" dirty="0"/>
              <a:t> </a:t>
            </a:r>
            <a:r>
              <a:rPr lang="en-US" sz="2100" b="1" dirty="0" smtClean="0"/>
              <a:t>Xiong  and  Mark </a:t>
            </a:r>
            <a:r>
              <a:rPr lang="en-US" sz="2100" b="1" dirty="0"/>
              <a:t>J. </a:t>
            </a:r>
            <a:r>
              <a:rPr lang="en-US" sz="2100" b="1" dirty="0" smtClean="0"/>
              <a:t>Kushner</a:t>
            </a:r>
            <a:endParaRPr lang="en-US" sz="2100" b="1" dirty="0"/>
          </a:p>
          <a:p>
            <a:pPr algn="ctr"/>
            <a:endParaRPr lang="en-US" sz="2100" b="1" dirty="0"/>
          </a:p>
          <a:p>
            <a:pPr algn="ctr"/>
            <a:r>
              <a:rPr lang="en-US" b="1" dirty="0" smtClean="0"/>
              <a:t>University </a:t>
            </a:r>
            <a:r>
              <a:rPr lang="en-US" b="1" dirty="0"/>
              <a:t>of Michigan</a:t>
            </a:r>
          </a:p>
          <a:p>
            <a:pPr algn="ctr"/>
            <a:r>
              <a:rPr lang="en-US" b="1" dirty="0"/>
              <a:t>Department of Electrical Engineering and Computer Sciences</a:t>
            </a:r>
          </a:p>
          <a:p>
            <a:pPr algn="ctr"/>
            <a:r>
              <a:rPr lang="en-US" b="1" dirty="0"/>
              <a:t>Ann Arbor, MI 48109</a:t>
            </a:r>
          </a:p>
          <a:p>
            <a:pPr algn="ctr"/>
            <a:r>
              <a:rPr lang="en-US" b="1" dirty="0"/>
              <a:t>zxiong@umich.edu, </a:t>
            </a:r>
            <a:r>
              <a:rPr lang="en-US" b="1" dirty="0" smtClean="0"/>
              <a:t> mjkush@umich.edu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66</a:t>
            </a:r>
            <a:r>
              <a:rPr lang="en-US" b="1" baseline="30000" dirty="0" smtClean="0"/>
              <a:t>th</a:t>
            </a:r>
            <a:r>
              <a:rPr lang="en-US" b="1" dirty="0" smtClean="0"/>
              <a:t> </a:t>
            </a:r>
            <a:r>
              <a:rPr lang="en-US" b="1" dirty="0"/>
              <a:t>Gaseous Electronics Conference </a:t>
            </a:r>
            <a:r>
              <a:rPr lang="en-US" b="1" dirty="0" smtClean="0"/>
              <a:t>2013, Princeton, New Jersey, </a:t>
            </a:r>
            <a:r>
              <a:rPr lang="en-US" b="1" dirty="0"/>
              <a:t>USA</a:t>
            </a:r>
          </a:p>
          <a:p>
            <a:pPr algn="ctr"/>
            <a:endParaRPr lang="en-US" b="1" dirty="0" smtClean="0"/>
          </a:p>
          <a:p>
            <a:pPr algn="ctr"/>
            <a:endParaRPr lang="en-US" b="1" dirty="0"/>
          </a:p>
          <a:p>
            <a:r>
              <a:rPr lang="en-US" sz="2200" b="1" dirty="0"/>
              <a:t>* </a:t>
            </a:r>
            <a:r>
              <a:rPr lang="en-US" sz="1600" b="1" dirty="0"/>
              <a:t>Work supported by the DOE Office of Fusion Energy Science and National Science Foundation </a:t>
            </a:r>
          </a:p>
          <a:p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Line 2"/>
          <p:cNvSpPr>
            <a:spLocks noChangeShapeType="1"/>
          </p:cNvSpPr>
          <p:nvPr/>
        </p:nvSpPr>
        <p:spPr bwMode="auto">
          <a:xfrm>
            <a:off x="533400" y="6096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581106" y="40957"/>
            <a:ext cx="804053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IMPLEMENTATION OF THE STATISTICAL MODEL </a:t>
            </a:r>
            <a:endParaRPr lang="en-US" sz="2600" b="1" dirty="0"/>
          </a:p>
        </p:txBody>
      </p:sp>
      <p:grpSp>
        <p:nvGrpSpPr>
          <p:cNvPr id="226308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26309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6310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26316" name="ZoneTexte 7"/>
          <p:cNvSpPr txBox="1">
            <a:spLocks noChangeArrowheads="1"/>
          </p:cNvSpPr>
          <p:nvPr/>
        </p:nvSpPr>
        <p:spPr bwMode="auto">
          <a:xfrm>
            <a:off x="3124200" y="6324600"/>
            <a:ext cx="23653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dirty="0">
                <a:latin typeface="Calibri" pitchFamily="34" charset="0"/>
              </a:rPr>
              <a:t> </a:t>
            </a:r>
          </a:p>
        </p:txBody>
      </p:sp>
      <p:sp>
        <p:nvSpPr>
          <p:cNvPr id="226325" name="Text Box 21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8600" y="679450"/>
            <a:ext cx="8677275" cy="252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Divide photon transport zone at each emitting point by a number of, say 10x10, sectors. </a:t>
            </a:r>
            <a:r>
              <a:rPr lang="en-US" b="1" dirty="0" smtClean="0"/>
              <a:t> Assign </a:t>
            </a:r>
            <a:r>
              <a:rPr lang="en-US" b="1" dirty="0" smtClean="0"/>
              <a:t>each points inside the zone a pair of coordinates  (</a:t>
            </a:r>
            <a:r>
              <a:rPr lang="en-US" b="1" i="1" dirty="0" smtClean="0"/>
              <a:t>i_sect, j_dist</a:t>
            </a:r>
            <a:r>
              <a:rPr lang="en-US" b="1" dirty="0" smtClean="0"/>
              <a:t>)  (Computed only once). 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At each time step, pick a random emitting direction, </a:t>
            </a:r>
            <a:r>
              <a:rPr lang="en-US" b="1" i="1" dirty="0" smtClean="0"/>
              <a:t>k_sect</a:t>
            </a:r>
            <a:r>
              <a:rPr lang="en-US" b="1" dirty="0" smtClean="0"/>
              <a:t>, then a random absorption distance, </a:t>
            </a:r>
            <a:r>
              <a:rPr lang="en-US" b="1" i="1" dirty="0"/>
              <a:t>k_dist</a:t>
            </a:r>
            <a:r>
              <a:rPr lang="en-US" b="1" dirty="0" smtClean="0"/>
              <a:t> (based on absorption probability)    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Compute the total number of photons emitted from this point. 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Only points with </a:t>
            </a:r>
            <a:r>
              <a:rPr lang="en-US" b="1" i="1" dirty="0" smtClean="0"/>
              <a:t>i_sect=k_sect, j_dist=k_dist</a:t>
            </a:r>
            <a:r>
              <a:rPr lang="en-US" b="1" dirty="0" smtClean="0"/>
              <a:t>  receive (all) the photons. 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Repeat the above at next time step. 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2621165" y="4648200"/>
            <a:ext cx="533400" cy="990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/>
          <p:cNvCxnSpPr>
            <a:stCxn id="3" idx="0"/>
          </p:cNvCxnSpPr>
          <p:nvPr/>
        </p:nvCxnSpPr>
        <p:spPr>
          <a:xfrm>
            <a:off x="2887865" y="4648200"/>
            <a:ext cx="952500" cy="228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801221" y="4648200"/>
            <a:ext cx="1114425" cy="4191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3" idx="0"/>
          </p:cNvCxnSpPr>
          <p:nvPr/>
        </p:nvCxnSpPr>
        <p:spPr>
          <a:xfrm flipV="1">
            <a:off x="2887865" y="3733801"/>
            <a:ext cx="762000" cy="914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3" idx="0"/>
          </p:cNvCxnSpPr>
          <p:nvPr/>
        </p:nvCxnSpPr>
        <p:spPr>
          <a:xfrm>
            <a:off x="1630565" y="4038600"/>
            <a:ext cx="1257300" cy="609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3" idx="0"/>
          </p:cNvCxnSpPr>
          <p:nvPr/>
        </p:nvCxnSpPr>
        <p:spPr>
          <a:xfrm>
            <a:off x="2621165" y="4038600"/>
            <a:ext cx="266700" cy="609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2915646" y="4648200"/>
            <a:ext cx="677073" cy="609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3" idx="2"/>
          </p:cNvCxnSpPr>
          <p:nvPr/>
        </p:nvCxnSpPr>
        <p:spPr>
          <a:xfrm>
            <a:off x="1801221" y="5067300"/>
            <a:ext cx="819944" cy="5715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630565" y="4038600"/>
            <a:ext cx="170656" cy="10287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649865" y="3733801"/>
            <a:ext cx="190500" cy="11429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2621165" y="3733801"/>
            <a:ext cx="1028700" cy="3047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630565" y="4038600"/>
            <a:ext cx="9906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168852" y="5257800"/>
            <a:ext cx="423867" cy="37147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592719" y="4876800"/>
            <a:ext cx="230978" cy="3810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3636771" y="3743326"/>
            <a:ext cx="706629" cy="4571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3840365" y="4200525"/>
            <a:ext cx="503035" cy="65722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734329" y="52694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3935429" y="47741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2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267200" y="40063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3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 flipH="1">
            <a:off x="3592719" y="3429000"/>
            <a:ext cx="294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4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1280030" y="375130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7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2516490" y="366188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6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1402987" y="498217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8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414824" y="579763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9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3021896" y="571500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10</a:t>
            </a:r>
            <a:endParaRPr lang="en-US" dirty="0"/>
          </a:p>
        </p:txBody>
      </p:sp>
      <p:sp>
        <p:nvSpPr>
          <p:cNvPr id="43" name="Sun 42"/>
          <p:cNvSpPr/>
          <p:nvPr/>
        </p:nvSpPr>
        <p:spPr>
          <a:xfrm>
            <a:off x="2743200" y="4495800"/>
            <a:ext cx="267381" cy="245031"/>
          </a:xfrm>
          <a:prstGeom prst="su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>
            <a:endCxn id="52" idx="0"/>
          </p:cNvCxnSpPr>
          <p:nvPr/>
        </p:nvCxnSpPr>
        <p:spPr>
          <a:xfrm flipV="1">
            <a:off x="2961456" y="3562358"/>
            <a:ext cx="1837507" cy="10360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3010581" y="4552950"/>
            <a:ext cx="2018619" cy="454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Arc 51"/>
          <p:cNvSpPr/>
          <p:nvPr/>
        </p:nvSpPr>
        <p:spPr>
          <a:xfrm rot="1914590">
            <a:off x="3701531" y="3456572"/>
            <a:ext cx="1454827" cy="1400038"/>
          </a:xfrm>
          <a:prstGeom prst="arc">
            <a:avLst>
              <a:gd name="adj1" fmla="val 16200000"/>
              <a:gd name="adj2" fmla="val 112266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1506133" y="6155293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e.g. k_sect = 3,  k_dist = 5 </a:t>
            </a:r>
            <a:endParaRPr lang="en-US" dirty="0"/>
          </a:p>
        </p:txBody>
      </p:sp>
      <p:sp>
        <p:nvSpPr>
          <p:cNvPr id="75" name="Text Box 8"/>
          <p:cNvSpPr txBox="1">
            <a:spLocks noChangeArrowheads="1"/>
          </p:cNvSpPr>
          <p:nvPr/>
        </p:nvSpPr>
        <p:spPr bwMode="auto">
          <a:xfrm>
            <a:off x="5376591" y="3424737"/>
            <a:ext cx="3651521" cy="241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/>
              <a:t>E</a:t>
            </a:r>
            <a:r>
              <a:rPr lang="en-US" b="1" dirty="0" smtClean="0"/>
              <a:t>xample </a:t>
            </a:r>
            <a:r>
              <a:rPr lang="en-US" b="1" dirty="0" smtClean="0"/>
              <a:t>: Photons emitted with k_sect=3, k_dist = 5.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Points in sector (3,5) absorb the emitted photons.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Non-local process</a:t>
            </a:r>
            <a:r>
              <a:rPr lang="en-US" b="1" dirty="0" smtClean="0">
                <a:sym typeface="Symbol"/>
              </a:rPr>
              <a:t></a:t>
            </a:r>
            <a:r>
              <a:rPr lang="en-US" b="1" dirty="0" smtClean="0"/>
              <a:t> e.g. no absorption occurs in the nearest sector (3,4) at </a:t>
            </a:r>
            <a:r>
              <a:rPr lang="en-US" b="1" dirty="0"/>
              <a:t>this point</a:t>
            </a:r>
            <a:r>
              <a:rPr lang="en-US" b="1" dirty="0" smtClean="0"/>
              <a:t>.</a:t>
            </a:r>
          </a:p>
        </p:txBody>
      </p:sp>
      <p:sp>
        <p:nvSpPr>
          <p:cNvPr id="226305" name="Oval 226304"/>
          <p:cNvSpPr/>
          <p:nvPr/>
        </p:nvSpPr>
        <p:spPr>
          <a:xfrm>
            <a:off x="4798963" y="3926206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/>
          <p:cNvSpPr/>
          <p:nvPr/>
        </p:nvSpPr>
        <p:spPr>
          <a:xfrm>
            <a:off x="4951363" y="4078606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/>
          <p:cNvSpPr/>
          <p:nvPr/>
        </p:nvSpPr>
        <p:spPr>
          <a:xfrm>
            <a:off x="4776103" y="4137662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4896119" y="4352927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6312" name="Straight Connector 226311"/>
          <p:cNvCxnSpPr/>
          <p:nvPr/>
        </p:nvCxnSpPr>
        <p:spPr>
          <a:xfrm flipV="1">
            <a:off x="4806850" y="4094454"/>
            <a:ext cx="159096" cy="5236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79" idx="4"/>
            <a:endCxn id="77" idx="4"/>
          </p:cNvCxnSpPr>
          <p:nvPr/>
        </p:nvCxnSpPr>
        <p:spPr>
          <a:xfrm flipV="1">
            <a:off x="4918979" y="4124325"/>
            <a:ext cx="55244" cy="27432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78" idx="3"/>
          </p:cNvCxnSpPr>
          <p:nvPr/>
        </p:nvCxnSpPr>
        <p:spPr>
          <a:xfrm flipV="1">
            <a:off x="4782798" y="3964305"/>
            <a:ext cx="48549" cy="21238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4794004" y="4167161"/>
            <a:ext cx="120016" cy="21526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77" idx="5"/>
          </p:cNvCxnSpPr>
          <p:nvPr/>
        </p:nvCxnSpPr>
        <p:spPr>
          <a:xfrm flipH="1" flipV="1">
            <a:off x="4831347" y="3951897"/>
            <a:ext cx="159040" cy="1657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Arc 49"/>
          <p:cNvSpPr/>
          <p:nvPr/>
        </p:nvSpPr>
        <p:spPr>
          <a:xfrm rot="1914590">
            <a:off x="3503655" y="3775258"/>
            <a:ext cx="1081390" cy="964843"/>
          </a:xfrm>
          <a:prstGeom prst="arc">
            <a:avLst>
              <a:gd name="adj1" fmla="val 16200000"/>
              <a:gd name="adj2" fmla="val 112266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Arc 52"/>
          <p:cNvSpPr/>
          <p:nvPr/>
        </p:nvSpPr>
        <p:spPr>
          <a:xfrm rot="1914590">
            <a:off x="3268384" y="4083027"/>
            <a:ext cx="735869" cy="627666"/>
          </a:xfrm>
          <a:prstGeom prst="arc">
            <a:avLst>
              <a:gd name="adj1" fmla="val 16200000"/>
              <a:gd name="adj2" fmla="val 112266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4628932" y="358140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3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541106" y="4583668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6038" y="45836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918980" y="4274793"/>
            <a:ext cx="567420" cy="2210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4953000" cy="4953000"/>
          </a:xfrm>
          <a:prstGeom prst="rect">
            <a:avLst/>
          </a:prstGeom>
        </p:spPr>
      </p:pic>
      <p:sp>
        <p:nvSpPr>
          <p:cNvPr id="238594" name="Line 2"/>
          <p:cNvSpPr>
            <a:spLocks noChangeShapeType="1"/>
          </p:cNvSpPr>
          <p:nvPr/>
        </p:nvSpPr>
        <p:spPr bwMode="auto">
          <a:xfrm>
            <a:off x="533400" y="6096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1730203" y="76200"/>
            <a:ext cx="574234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CO-AXIAL DISCHARGE IN DRY AIR</a:t>
            </a:r>
            <a:endParaRPr lang="en-US" sz="2600" b="1" dirty="0"/>
          </a:p>
        </p:txBody>
      </p:sp>
      <p:grpSp>
        <p:nvGrpSpPr>
          <p:cNvPr id="238596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38597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8598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38603" name="ZoneTexte 7"/>
          <p:cNvSpPr txBox="1">
            <a:spLocks noChangeArrowheads="1"/>
          </p:cNvSpPr>
          <p:nvPr/>
        </p:nvSpPr>
        <p:spPr bwMode="auto">
          <a:xfrm>
            <a:off x="3124200" y="6324600"/>
            <a:ext cx="23653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dirty="0">
                <a:latin typeface="Calibri" pitchFamily="34" charset="0"/>
              </a:rPr>
              <a:t> </a:t>
            </a:r>
          </a:p>
        </p:txBody>
      </p:sp>
      <p:sp>
        <p:nvSpPr>
          <p:cNvPr id="238608" name="Text Box 16"/>
          <p:cNvSpPr txBox="1">
            <a:spLocks noChangeArrowheads="1"/>
          </p:cNvSpPr>
          <p:nvPr/>
        </p:nvSpPr>
        <p:spPr bwMode="auto">
          <a:xfrm>
            <a:off x="5029200" y="838200"/>
            <a:ext cx="3972507" cy="510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3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Co-axial corona discharge in dry air (</a:t>
            </a:r>
            <a:r>
              <a:rPr lang="en-US" b="1" dirty="0" smtClean="0"/>
              <a:t>N</a:t>
            </a:r>
            <a:r>
              <a:rPr lang="en-US" b="1" baseline="-25000" dirty="0" smtClean="0"/>
              <a:t>2</a:t>
            </a:r>
            <a:r>
              <a:rPr lang="en-US" b="1" dirty="0" smtClean="0"/>
              <a:t>:O</a:t>
            </a:r>
            <a:r>
              <a:rPr lang="en-US" b="1" baseline="-25000" dirty="0" smtClean="0"/>
              <a:t>2</a:t>
            </a:r>
            <a:r>
              <a:rPr lang="en-US" b="1" dirty="0" smtClean="0"/>
              <a:t>=4:1, 760 Torr). </a:t>
            </a:r>
            <a:endParaRPr lang="en-US" b="1" dirty="0" smtClean="0"/>
          </a:p>
          <a:p>
            <a:pPr>
              <a:spcAft>
                <a:spcPct val="3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Powered </a:t>
            </a:r>
            <a:r>
              <a:rPr lang="en-US" b="1" dirty="0" smtClean="0"/>
              <a:t>electrode: r = 1 mm</a:t>
            </a:r>
          </a:p>
          <a:p>
            <a:pPr>
              <a:spcAft>
                <a:spcPct val="3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Grounded electrode:  r = 10 mm</a:t>
            </a:r>
            <a:endParaRPr lang="en-US" b="1" dirty="0" smtClean="0"/>
          </a:p>
          <a:p>
            <a:pPr>
              <a:spcAft>
                <a:spcPct val="3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50 kV, </a:t>
            </a:r>
            <a:r>
              <a:rPr lang="en-US" b="1" dirty="0" smtClean="0"/>
              <a:t>10 </a:t>
            </a:r>
            <a:r>
              <a:rPr lang="en-US" b="1" dirty="0" smtClean="0"/>
              <a:t>ns </a:t>
            </a:r>
            <a:r>
              <a:rPr lang="en-US" b="1" dirty="0" smtClean="0"/>
              <a:t>pulse, with </a:t>
            </a:r>
            <a:r>
              <a:rPr lang="en-US" b="1" dirty="0" smtClean="0"/>
              <a:t>1 ns rise/fall time. </a:t>
            </a:r>
            <a:endParaRPr lang="en-US" b="1" dirty="0" smtClean="0"/>
          </a:p>
          <a:p>
            <a:pPr>
              <a:spcAft>
                <a:spcPct val="3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Chemistry</a:t>
            </a:r>
            <a:r>
              <a:rPr lang="en-US" b="1" dirty="0" smtClean="0"/>
              <a:t>:  19 </a:t>
            </a:r>
            <a:r>
              <a:rPr lang="en-US" b="1" dirty="0"/>
              <a:t>species, </a:t>
            </a:r>
            <a:r>
              <a:rPr lang="en-US" b="1" dirty="0">
                <a:sym typeface="Symbol"/>
              </a:rPr>
              <a:t> </a:t>
            </a:r>
            <a:r>
              <a:rPr lang="en-US" b="1" dirty="0"/>
              <a:t>150 reactions. </a:t>
            </a:r>
            <a:endParaRPr lang="en-US" b="1" dirty="0" smtClean="0"/>
          </a:p>
          <a:p>
            <a:pPr>
              <a:spcAft>
                <a:spcPct val="3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Initial [e]=0 except </a:t>
            </a:r>
            <a:r>
              <a:rPr lang="en-US" b="1" dirty="0" smtClean="0"/>
              <a:t>near </a:t>
            </a:r>
            <a:r>
              <a:rPr lang="en-US" b="1" dirty="0" smtClean="0"/>
              <a:t>the center with [e] = </a:t>
            </a:r>
            <a:r>
              <a:rPr lang="en-US" b="1" dirty="0" smtClean="0"/>
              <a:t>10</a:t>
            </a:r>
            <a:r>
              <a:rPr lang="en-US" b="1" baseline="30000" dirty="0" smtClean="0"/>
              <a:t>6 </a:t>
            </a:r>
            <a:r>
              <a:rPr lang="en-US" b="1" dirty="0" smtClean="0"/>
              <a:t> </a:t>
            </a:r>
            <a:r>
              <a:rPr lang="en-US" b="1" dirty="0" smtClean="0"/>
              <a:t>cm</a:t>
            </a:r>
            <a:r>
              <a:rPr lang="en-US" b="1" baseline="30000" dirty="0" smtClean="0"/>
              <a:t>-3 </a:t>
            </a:r>
          </a:p>
          <a:p>
            <a:pPr>
              <a:spcAft>
                <a:spcPct val="3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Photo emitting species: N</a:t>
            </a:r>
            <a:r>
              <a:rPr lang="en-US" b="1" baseline="-25000" dirty="0" smtClean="0"/>
              <a:t>2</a:t>
            </a:r>
            <a:r>
              <a:rPr lang="en-US" b="1" dirty="0" smtClean="0"/>
              <a:t>** (b’ </a:t>
            </a:r>
            <a:r>
              <a:rPr lang="en-US" b="1" baseline="30000" dirty="0" smtClean="0"/>
              <a:t>1</a:t>
            </a:r>
            <a:r>
              <a:rPr lang="en-US" b="1" dirty="0" smtClean="0">
                <a:sym typeface="Symbol"/>
              </a:rPr>
              <a:t></a:t>
            </a:r>
            <a:r>
              <a:rPr lang="en-US" b="1" baseline="30000" dirty="0" smtClean="0">
                <a:sym typeface="Symbol"/>
              </a:rPr>
              <a:t>+</a:t>
            </a:r>
            <a:r>
              <a:rPr lang="en-US" b="1" baseline="-25000" dirty="0" smtClean="0">
                <a:sym typeface="Symbol"/>
              </a:rPr>
              <a:t>u</a:t>
            </a:r>
            <a:r>
              <a:rPr lang="en-US" b="1" dirty="0" smtClean="0">
                <a:sym typeface="Symbol"/>
              </a:rPr>
              <a:t>), </a:t>
            </a:r>
            <a:r>
              <a:rPr lang="en-US" b="1" dirty="0"/>
              <a:t>Birge-Hopfield system </a:t>
            </a:r>
            <a:r>
              <a:rPr lang="en-US" b="1" dirty="0" smtClean="0"/>
              <a:t>( </a:t>
            </a:r>
            <a:r>
              <a:rPr lang="en-US" b="1" dirty="0">
                <a:sym typeface="Symbol"/>
              </a:rPr>
              <a:t> </a:t>
            </a:r>
            <a:r>
              <a:rPr lang="en-US" b="1" dirty="0"/>
              <a:t>100 nm wavelength, 12 eV</a:t>
            </a:r>
            <a:r>
              <a:rPr lang="en-US" b="1" dirty="0" smtClean="0"/>
              <a:t>)</a:t>
            </a:r>
          </a:p>
          <a:p>
            <a:pPr>
              <a:spcAft>
                <a:spcPct val="3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Photoionization species O</a:t>
            </a:r>
            <a:r>
              <a:rPr lang="en-US" b="1" baseline="-25000" dirty="0" smtClean="0"/>
              <a:t>2</a:t>
            </a:r>
            <a:r>
              <a:rPr lang="en-US" b="1" dirty="0" smtClean="0"/>
              <a:t>: absorption cross section  </a:t>
            </a:r>
            <a:r>
              <a:rPr lang="en-US" b="1" dirty="0" smtClean="0">
                <a:latin typeface="Symbol" panose="05050102010706020507" pitchFamily="18" charset="2"/>
              </a:rPr>
              <a:t>s</a:t>
            </a:r>
            <a:r>
              <a:rPr lang="en-US" b="1" baseline="-25000" dirty="0" smtClean="0"/>
              <a:t>p</a:t>
            </a:r>
            <a:r>
              <a:rPr lang="en-US" b="1" dirty="0" smtClean="0"/>
              <a:t>= 1 x 10</a:t>
            </a:r>
            <a:r>
              <a:rPr lang="en-US" b="1" baseline="30000" dirty="0" smtClean="0"/>
              <a:t>-18</a:t>
            </a:r>
            <a:r>
              <a:rPr lang="en-US" b="1" dirty="0" smtClean="0"/>
              <a:t> cm</a:t>
            </a:r>
            <a:r>
              <a:rPr lang="en-US" b="1" baseline="30000" dirty="0" smtClean="0"/>
              <a:t>2</a:t>
            </a:r>
            <a:endParaRPr lang="en-US" b="1" dirty="0"/>
          </a:p>
        </p:txBody>
      </p:sp>
      <p:sp>
        <p:nvSpPr>
          <p:cNvPr id="238612" name="Text Box 20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90525" y="5105400"/>
            <a:ext cx="4628568" cy="114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5034" y="6222841"/>
            <a:ext cx="4019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3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   </a:t>
            </a:r>
            <a:r>
              <a:rPr lang="en-US" sz="1400" b="1" dirty="0"/>
              <a:t>Wang. et al. IEEE TPS. </a:t>
            </a:r>
            <a:r>
              <a:rPr lang="en-US" sz="1400" b="1" dirty="0" smtClean="0"/>
              <a:t>vol.39</a:t>
            </a:r>
            <a:r>
              <a:rPr lang="en-US" sz="1400" b="1" dirty="0"/>
              <a:t>, 2268 (2011</a:t>
            </a:r>
            <a:r>
              <a:rPr lang="en-US" sz="1400" b="1" dirty="0" smtClean="0"/>
              <a:t>)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62156" y="3072262"/>
            <a:ext cx="561948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Have a separate slide that discusses the Wang results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Line 2"/>
          <p:cNvSpPr>
            <a:spLocks noChangeShapeType="1"/>
          </p:cNvSpPr>
          <p:nvPr/>
        </p:nvSpPr>
        <p:spPr bwMode="auto">
          <a:xfrm>
            <a:off x="533400" y="6858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1655414" y="138113"/>
            <a:ext cx="589193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STABILITY OF IONIZATION FRONTS</a:t>
            </a:r>
            <a:endParaRPr lang="en-US" sz="2600" b="1" dirty="0"/>
          </a:p>
        </p:txBody>
      </p:sp>
      <p:grpSp>
        <p:nvGrpSpPr>
          <p:cNvPr id="238596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38597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8598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38603" name="ZoneTexte 7"/>
          <p:cNvSpPr txBox="1">
            <a:spLocks noChangeArrowheads="1"/>
          </p:cNvSpPr>
          <p:nvPr/>
        </p:nvSpPr>
        <p:spPr bwMode="auto">
          <a:xfrm>
            <a:off x="3124200" y="6324600"/>
            <a:ext cx="23653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dirty="0">
                <a:latin typeface="Calibri" pitchFamily="34" charset="0"/>
              </a:rPr>
              <a:t> </a:t>
            </a:r>
          </a:p>
        </p:txBody>
      </p:sp>
      <p:sp>
        <p:nvSpPr>
          <p:cNvPr id="238608" name="Text Box 16"/>
          <p:cNvSpPr txBox="1">
            <a:spLocks noChangeArrowheads="1"/>
          </p:cNvSpPr>
          <p:nvPr/>
        </p:nvSpPr>
        <p:spPr bwMode="auto">
          <a:xfrm>
            <a:off x="4728826" y="857229"/>
            <a:ext cx="4318338" cy="421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3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Stage I: </a:t>
            </a:r>
            <a:r>
              <a:rPr lang="en-US" b="1" dirty="0" smtClean="0"/>
              <a:t>Initial </a:t>
            </a:r>
            <a:r>
              <a:rPr lang="en-US" b="1" dirty="0" smtClean="0"/>
              <a:t>cylindrical ionization front (IF), near the  powered electrode</a:t>
            </a:r>
          </a:p>
          <a:p>
            <a:pPr>
              <a:spcAft>
                <a:spcPct val="3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Stage II: </a:t>
            </a:r>
            <a:r>
              <a:rPr lang="en-US" b="1" dirty="0" smtClean="0"/>
              <a:t>Distorted </a:t>
            </a:r>
            <a:r>
              <a:rPr lang="en-US" b="1" dirty="0" smtClean="0"/>
              <a:t>IF</a:t>
            </a:r>
            <a:r>
              <a:rPr lang="en-US" b="1" dirty="0" smtClean="0"/>
              <a:t>* </a:t>
            </a:r>
            <a:r>
              <a:rPr lang="en-US" b="1" dirty="0" smtClean="0"/>
              <a:t>due to linear </a:t>
            </a:r>
            <a:r>
              <a:rPr lang="en-US" b="1" dirty="0" smtClean="0"/>
              <a:t>instability from infinitesimal disturbances </a:t>
            </a:r>
            <a:r>
              <a:rPr lang="en-US" b="1" dirty="0" smtClean="0"/>
              <a:t>(</a:t>
            </a:r>
            <a:r>
              <a:rPr lang="en-US" b="1" u="sng" dirty="0" smtClean="0"/>
              <a:t>non-statistical</a:t>
            </a:r>
            <a:r>
              <a:rPr lang="en-US" b="1" dirty="0" smtClean="0"/>
              <a:t>). </a:t>
            </a:r>
          </a:p>
          <a:p>
            <a:pPr>
              <a:spcAft>
                <a:spcPct val="3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Stage III:  </a:t>
            </a:r>
            <a:r>
              <a:rPr lang="en-US" b="1" dirty="0" smtClean="0"/>
              <a:t>Breakaway </a:t>
            </a:r>
            <a:r>
              <a:rPr lang="en-US" b="1" dirty="0" smtClean="0"/>
              <a:t>streamers, (probably) linearly stable due to the curved, arrow-head shape. </a:t>
            </a:r>
          </a:p>
          <a:p>
            <a:pPr>
              <a:spcAft>
                <a:spcPct val="3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Focus on (multiple) streamers  in stage III,  may be  nonlinearly unstable, i.e. branching under  disturbances of finite amplitudes  (</a:t>
            </a:r>
            <a:r>
              <a:rPr lang="en-US" b="1" u="sng" dirty="0" smtClean="0"/>
              <a:t>statistical</a:t>
            </a:r>
            <a:r>
              <a:rPr lang="en-US" b="1" dirty="0" smtClean="0"/>
              <a:t>). </a:t>
            </a:r>
            <a:endParaRPr lang="en-US" b="1" dirty="0"/>
          </a:p>
        </p:txBody>
      </p:sp>
      <p:sp>
        <p:nvSpPr>
          <p:cNvPr id="238612" name="Text Box 20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685800" y="990600"/>
            <a:ext cx="3990975" cy="3952875"/>
            <a:chOff x="938212" y="1300162"/>
            <a:chExt cx="3990975" cy="3952875"/>
          </a:xfrm>
        </p:grpSpPr>
        <p:sp>
          <p:nvSpPr>
            <p:cNvPr id="3" name="Oval 2"/>
            <p:cNvSpPr/>
            <p:nvPr/>
          </p:nvSpPr>
          <p:spPr>
            <a:xfrm>
              <a:off x="2895600" y="3276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938212" y="1300162"/>
              <a:ext cx="3990975" cy="39528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2705100" y="3086100"/>
              <a:ext cx="457200" cy="4572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2161526" y="2596763"/>
              <a:ext cx="1503960" cy="1489461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057400" y="2371725"/>
              <a:ext cx="1694708" cy="1819275"/>
            </a:xfrm>
            <a:custGeom>
              <a:avLst/>
              <a:gdLst>
                <a:gd name="connsiteX0" fmla="*/ 161140 w 2061147"/>
                <a:gd name="connsiteY0" fmla="*/ 1234646 h 2196964"/>
                <a:gd name="connsiteX1" fmla="*/ 37315 w 2061147"/>
                <a:gd name="connsiteY1" fmla="*/ 1015571 h 2196964"/>
                <a:gd name="connsiteX2" fmla="*/ 84940 w 2061147"/>
                <a:gd name="connsiteY2" fmla="*/ 844121 h 2196964"/>
                <a:gd name="connsiteX3" fmla="*/ 351640 w 2061147"/>
                <a:gd name="connsiteY3" fmla="*/ 767921 h 2196964"/>
                <a:gd name="connsiteX4" fmla="*/ 389740 w 2061147"/>
                <a:gd name="connsiteY4" fmla="*/ 482171 h 2196964"/>
                <a:gd name="connsiteX5" fmla="*/ 818365 w 2061147"/>
                <a:gd name="connsiteY5" fmla="*/ 396446 h 2196964"/>
                <a:gd name="connsiteX6" fmla="*/ 1094590 w 2061147"/>
                <a:gd name="connsiteY6" fmla="*/ 196421 h 2196964"/>
                <a:gd name="connsiteX7" fmla="*/ 1123165 w 2061147"/>
                <a:gd name="connsiteY7" fmla="*/ 110696 h 2196964"/>
                <a:gd name="connsiteX8" fmla="*/ 1227940 w 2061147"/>
                <a:gd name="connsiteY8" fmla="*/ 5921 h 2196964"/>
                <a:gd name="connsiteX9" fmla="*/ 1361290 w 2061147"/>
                <a:gd name="connsiteY9" fmla="*/ 301196 h 2196964"/>
                <a:gd name="connsiteX10" fmla="*/ 1494640 w 2061147"/>
                <a:gd name="connsiteY10" fmla="*/ 501221 h 2196964"/>
                <a:gd name="connsiteX11" fmla="*/ 1704190 w 2061147"/>
                <a:gd name="connsiteY11" fmla="*/ 682196 h 2196964"/>
                <a:gd name="connsiteX12" fmla="*/ 1523215 w 2061147"/>
                <a:gd name="connsiteY12" fmla="*/ 786971 h 2196964"/>
                <a:gd name="connsiteX13" fmla="*/ 1970890 w 2061147"/>
                <a:gd name="connsiteY13" fmla="*/ 939371 h 2196964"/>
                <a:gd name="connsiteX14" fmla="*/ 2047090 w 2061147"/>
                <a:gd name="connsiteY14" fmla="*/ 1215596 h 2196964"/>
                <a:gd name="connsiteX15" fmla="*/ 1780390 w 2061147"/>
                <a:gd name="connsiteY15" fmla="*/ 1329896 h 2196964"/>
                <a:gd name="connsiteX16" fmla="*/ 1770865 w 2061147"/>
                <a:gd name="connsiteY16" fmla="*/ 1596596 h 2196964"/>
                <a:gd name="connsiteX17" fmla="*/ 1913740 w 2061147"/>
                <a:gd name="connsiteY17" fmla="*/ 1739471 h 2196964"/>
                <a:gd name="connsiteX18" fmla="*/ 1732765 w 2061147"/>
                <a:gd name="connsiteY18" fmla="*/ 1949021 h 2196964"/>
                <a:gd name="connsiteX19" fmla="*/ 1427965 w 2061147"/>
                <a:gd name="connsiteY19" fmla="*/ 1863296 h 2196964"/>
                <a:gd name="connsiteX20" fmla="*/ 1046965 w 2061147"/>
                <a:gd name="connsiteY20" fmla="*/ 2091896 h 2196964"/>
                <a:gd name="connsiteX21" fmla="*/ 894565 w 2061147"/>
                <a:gd name="connsiteY21" fmla="*/ 2196671 h 2196964"/>
                <a:gd name="connsiteX22" fmla="*/ 399265 w 2061147"/>
                <a:gd name="connsiteY22" fmla="*/ 2063321 h 2196964"/>
                <a:gd name="connsiteX23" fmla="*/ 475465 w 2061147"/>
                <a:gd name="connsiteY23" fmla="*/ 1701371 h 2196964"/>
                <a:gd name="connsiteX24" fmla="*/ 8740 w 2061147"/>
                <a:gd name="connsiteY24" fmla="*/ 1415621 h 2196964"/>
                <a:gd name="connsiteX25" fmla="*/ 161140 w 2061147"/>
                <a:gd name="connsiteY25" fmla="*/ 1234646 h 2196964"/>
                <a:gd name="connsiteX0" fmla="*/ 161140 w 2061147"/>
                <a:gd name="connsiteY0" fmla="*/ 1141797 h 2104115"/>
                <a:gd name="connsiteX1" fmla="*/ 37315 w 2061147"/>
                <a:gd name="connsiteY1" fmla="*/ 922722 h 2104115"/>
                <a:gd name="connsiteX2" fmla="*/ 84940 w 2061147"/>
                <a:gd name="connsiteY2" fmla="*/ 751272 h 2104115"/>
                <a:gd name="connsiteX3" fmla="*/ 351640 w 2061147"/>
                <a:gd name="connsiteY3" fmla="*/ 675072 h 2104115"/>
                <a:gd name="connsiteX4" fmla="*/ 389740 w 2061147"/>
                <a:gd name="connsiteY4" fmla="*/ 389322 h 2104115"/>
                <a:gd name="connsiteX5" fmla="*/ 818365 w 2061147"/>
                <a:gd name="connsiteY5" fmla="*/ 303597 h 2104115"/>
                <a:gd name="connsiteX6" fmla="*/ 1094590 w 2061147"/>
                <a:gd name="connsiteY6" fmla="*/ 103572 h 2104115"/>
                <a:gd name="connsiteX7" fmla="*/ 1123165 w 2061147"/>
                <a:gd name="connsiteY7" fmla="*/ 17847 h 2104115"/>
                <a:gd name="connsiteX8" fmla="*/ 1199365 w 2061147"/>
                <a:gd name="connsiteY8" fmla="*/ 17847 h 2104115"/>
                <a:gd name="connsiteX9" fmla="*/ 1361290 w 2061147"/>
                <a:gd name="connsiteY9" fmla="*/ 208347 h 2104115"/>
                <a:gd name="connsiteX10" fmla="*/ 1494640 w 2061147"/>
                <a:gd name="connsiteY10" fmla="*/ 408372 h 2104115"/>
                <a:gd name="connsiteX11" fmla="*/ 1704190 w 2061147"/>
                <a:gd name="connsiteY11" fmla="*/ 589347 h 2104115"/>
                <a:gd name="connsiteX12" fmla="*/ 1523215 w 2061147"/>
                <a:gd name="connsiteY12" fmla="*/ 694122 h 2104115"/>
                <a:gd name="connsiteX13" fmla="*/ 1970890 w 2061147"/>
                <a:gd name="connsiteY13" fmla="*/ 846522 h 2104115"/>
                <a:gd name="connsiteX14" fmla="*/ 2047090 w 2061147"/>
                <a:gd name="connsiteY14" fmla="*/ 1122747 h 2104115"/>
                <a:gd name="connsiteX15" fmla="*/ 1780390 w 2061147"/>
                <a:gd name="connsiteY15" fmla="*/ 1237047 h 2104115"/>
                <a:gd name="connsiteX16" fmla="*/ 1770865 w 2061147"/>
                <a:gd name="connsiteY16" fmla="*/ 1503747 h 2104115"/>
                <a:gd name="connsiteX17" fmla="*/ 1913740 w 2061147"/>
                <a:gd name="connsiteY17" fmla="*/ 1646622 h 2104115"/>
                <a:gd name="connsiteX18" fmla="*/ 1732765 w 2061147"/>
                <a:gd name="connsiteY18" fmla="*/ 1856172 h 2104115"/>
                <a:gd name="connsiteX19" fmla="*/ 1427965 w 2061147"/>
                <a:gd name="connsiteY19" fmla="*/ 1770447 h 2104115"/>
                <a:gd name="connsiteX20" fmla="*/ 1046965 w 2061147"/>
                <a:gd name="connsiteY20" fmla="*/ 1999047 h 2104115"/>
                <a:gd name="connsiteX21" fmla="*/ 894565 w 2061147"/>
                <a:gd name="connsiteY21" fmla="*/ 2103822 h 2104115"/>
                <a:gd name="connsiteX22" fmla="*/ 399265 w 2061147"/>
                <a:gd name="connsiteY22" fmla="*/ 1970472 h 2104115"/>
                <a:gd name="connsiteX23" fmla="*/ 475465 w 2061147"/>
                <a:gd name="connsiteY23" fmla="*/ 1608522 h 2104115"/>
                <a:gd name="connsiteX24" fmla="*/ 8740 w 2061147"/>
                <a:gd name="connsiteY24" fmla="*/ 1322772 h 2104115"/>
                <a:gd name="connsiteX25" fmla="*/ 161140 w 2061147"/>
                <a:gd name="connsiteY25" fmla="*/ 1141797 h 2104115"/>
                <a:gd name="connsiteX0" fmla="*/ 161140 w 2061147"/>
                <a:gd name="connsiteY0" fmla="*/ 1141797 h 2104115"/>
                <a:gd name="connsiteX1" fmla="*/ 37315 w 2061147"/>
                <a:gd name="connsiteY1" fmla="*/ 922722 h 2104115"/>
                <a:gd name="connsiteX2" fmla="*/ 84940 w 2061147"/>
                <a:gd name="connsiteY2" fmla="*/ 751272 h 2104115"/>
                <a:gd name="connsiteX3" fmla="*/ 351640 w 2061147"/>
                <a:gd name="connsiteY3" fmla="*/ 675072 h 2104115"/>
                <a:gd name="connsiteX4" fmla="*/ 389740 w 2061147"/>
                <a:gd name="connsiteY4" fmla="*/ 389322 h 2104115"/>
                <a:gd name="connsiteX5" fmla="*/ 818365 w 2061147"/>
                <a:gd name="connsiteY5" fmla="*/ 303597 h 2104115"/>
                <a:gd name="connsiteX6" fmla="*/ 1094590 w 2061147"/>
                <a:gd name="connsiteY6" fmla="*/ 103572 h 2104115"/>
                <a:gd name="connsiteX7" fmla="*/ 1123165 w 2061147"/>
                <a:gd name="connsiteY7" fmla="*/ 17847 h 2104115"/>
                <a:gd name="connsiteX8" fmla="*/ 1199365 w 2061147"/>
                <a:gd name="connsiteY8" fmla="*/ 17847 h 2104115"/>
                <a:gd name="connsiteX9" fmla="*/ 1361290 w 2061147"/>
                <a:gd name="connsiteY9" fmla="*/ 208347 h 2104115"/>
                <a:gd name="connsiteX10" fmla="*/ 1494640 w 2061147"/>
                <a:gd name="connsiteY10" fmla="*/ 408372 h 2104115"/>
                <a:gd name="connsiteX11" fmla="*/ 1742290 w 2061147"/>
                <a:gd name="connsiteY11" fmla="*/ 408372 h 2104115"/>
                <a:gd name="connsiteX12" fmla="*/ 1523215 w 2061147"/>
                <a:gd name="connsiteY12" fmla="*/ 694122 h 2104115"/>
                <a:gd name="connsiteX13" fmla="*/ 1970890 w 2061147"/>
                <a:gd name="connsiteY13" fmla="*/ 846522 h 2104115"/>
                <a:gd name="connsiteX14" fmla="*/ 2047090 w 2061147"/>
                <a:gd name="connsiteY14" fmla="*/ 1122747 h 2104115"/>
                <a:gd name="connsiteX15" fmla="*/ 1780390 w 2061147"/>
                <a:gd name="connsiteY15" fmla="*/ 1237047 h 2104115"/>
                <a:gd name="connsiteX16" fmla="*/ 1770865 w 2061147"/>
                <a:gd name="connsiteY16" fmla="*/ 1503747 h 2104115"/>
                <a:gd name="connsiteX17" fmla="*/ 1913740 w 2061147"/>
                <a:gd name="connsiteY17" fmla="*/ 1646622 h 2104115"/>
                <a:gd name="connsiteX18" fmla="*/ 1732765 w 2061147"/>
                <a:gd name="connsiteY18" fmla="*/ 1856172 h 2104115"/>
                <a:gd name="connsiteX19" fmla="*/ 1427965 w 2061147"/>
                <a:gd name="connsiteY19" fmla="*/ 1770447 h 2104115"/>
                <a:gd name="connsiteX20" fmla="*/ 1046965 w 2061147"/>
                <a:gd name="connsiteY20" fmla="*/ 1999047 h 2104115"/>
                <a:gd name="connsiteX21" fmla="*/ 894565 w 2061147"/>
                <a:gd name="connsiteY21" fmla="*/ 2103822 h 2104115"/>
                <a:gd name="connsiteX22" fmla="*/ 399265 w 2061147"/>
                <a:gd name="connsiteY22" fmla="*/ 1970472 h 2104115"/>
                <a:gd name="connsiteX23" fmla="*/ 475465 w 2061147"/>
                <a:gd name="connsiteY23" fmla="*/ 1608522 h 2104115"/>
                <a:gd name="connsiteX24" fmla="*/ 8740 w 2061147"/>
                <a:gd name="connsiteY24" fmla="*/ 1322772 h 2104115"/>
                <a:gd name="connsiteX25" fmla="*/ 161140 w 2061147"/>
                <a:gd name="connsiteY25" fmla="*/ 1141797 h 2104115"/>
                <a:gd name="connsiteX0" fmla="*/ 161140 w 2061147"/>
                <a:gd name="connsiteY0" fmla="*/ 1141797 h 2110996"/>
                <a:gd name="connsiteX1" fmla="*/ 37315 w 2061147"/>
                <a:gd name="connsiteY1" fmla="*/ 922722 h 2110996"/>
                <a:gd name="connsiteX2" fmla="*/ 84940 w 2061147"/>
                <a:gd name="connsiteY2" fmla="*/ 751272 h 2110996"/>
                <a:gd name="connsiteX3" fmla="*/ 351640 w 2061147"/>
                <a:gd name="connsiteY3" fmla="*/ 675072 h 2110996"/>
                <a:gd name="connsiteX4" fmla="*/ 389740 w 2061147"/>
                <a:gd name="connsiteY4" fmla="*/ 389322 h 2110996"/>
                <a:gd name="connsiteX5" fmla="*/ 818365 w 2061147"/>
                <a:gd name="connsiteY5" fmla="*/ 303597 h 2110996"/>
                <a:gd name="connsiteX6" fmla="*/ 1094590 w 2061147"/>
                <a:gd name="connsiteY6" fmla="*/ 103572 h 2110996"/>
                <a:gd name="connsiteX7" fmla="*/ 1123165 w 2061147"/>
                <a:gd name="connsiteY7" fmla="*/ 17847 h 2110996"/>
                <a:gd name="connsiteX8" fmla="*/ 1199365 w 2061147"/>
                <a:gd name="connsiteY8" fmla="*/ 17847 h 2110996"/>
                <a:gd name="connsiteX9" fmla="*/ 1361290 w 2061147"/>
                <a:gd name="connsiteY9" fmla="*/ 208347 h 2110996"/>
                <a:gd name="connsiteX10" fmla="*/ 1494640 w 2061147"/>
                <a:gd name="connsiteY10" fmla="*/ 408372 h 2110996"/>
                <a:gd name="connsiteX11" fmla="*/ 1742290 w 2061147"/>
                <a:gd name="connsiteY11" fmla="*/ 408372 h 2110996"/>
                <a:gd name="connsiteX12" fmla="*/ 1523215 w 2061147"/>
                <a:gd name="connsiteY12" fmla="*/ 694122 h 2110996"/>
                <a:gd name="connsiteX13" fmla="*/ 1970890 w 2061147"/>
                <a:gd name="connsiteY13" fmla="*/ 846522 h 2110996"/>
                <a:gd name="connsiteX14" fmla="*/ 2047090 w 2061147"/>
                <a:gd name="connsiteY14" fmla="*/ 1122747 h 2110996"/>
                <a:gd name="connsiteX15" fmla="*/ 1780390 w 2061147"/>
                <a:gd name="connsiteY15" fmla="*/ 1237047 h 2110996"/>
                <a:gd name="connsiteX16" fmla="*/ 1770865 w 2061147"/>
                <a:gd name="connsiteY16" fmla="*/ 1503747 h 2110996"/>
                <a:gd name="connsiteX17" fmla="*/ 1913740 w 2061147"/>
                <a:gd name="connsiteY17" fmla="*/ 1646622 h 2110996"/>
                <a:gd name="connsiteX18" fmla="*/ 1732765 w 2061147"/>
                <a:gd name="connsiteY18" fmla="*/ 1856172 h 2110996"/>
                <a:gd name="connsiteX19" fmla="*/ 1427965 w 2061147"/>
                <a:gd name="connsiteY19" fmla="*/ 1770447 h 2110996"/>
                <a:gd name="connsiteX20" fmla="*/ 1046965 w 2061147"/>
                <a:gd name="connsiteY20" fmla="*/ 1999047 h 2110996"/>
                <a:gd name="connsiteX21" fmla="*/ 894565 w 2061147"/>
                <a:gd name="connsiteY21" fmla="*/ 2103822 h 2110996"/>
                <a:gd name="connsiteX22" fmla="*/ 542140 w 2061147"/>
                <a:gd name="connsiteY22" fmla="*/ 2046672 h 2110996"/>
                <a:gd name="connsiteX23" fmla="*/ 475465 w 2061147"/>
                <a:gd name="connsiteY23" fmla="*/ 1608522 h 2110996"/>
                <a:gd name="connsiteX24" fmla="*/ 8740 w 2061147"/>
                <a:gd name="connsiteY24" fmla="*/ 1322772 h 2110996"/>
                <a:gd name="connsiteX25" fmla="*/ 161140 w 2061147"/>
                <a:gd name="connsiteY25" fmla="*/ 1141797 h 2110996"/>
                <a:gd name="connsiteX0" fmla="*/ 161140 w 2061147"/>
                <a:gd name="connsiteY0" fmla="*/ 1141797 h 2110996"/>
                <a:gd name="connsiteX1" fmla="*/ 37315 w 2061147"/>
                <a:gd name="connsiteY1" fmla="*/ 922722 h 2110996"/>
                <a:gd name="connsiteX2" fmla="*/ 84940 w 2061147"/>
                <a:gd name="connsiteY2" fmla="*/ 751272 h 2110996"/>
                <a:gd name="connsiteX3" fmla="*/ 351640 w 2061147"/>
                <a:gd name="connsiteY3" fmla="*/ 675072 h 2110996"/>
                <a:gd name="connsiteX4" fmla="*/ 389740 w 2061147"/>
                <a:gd name="connsiteY4" fmla="*/ 284547 h 2110996"/>
                <a:gd name="connsiteX5" fmla="*/ 818365 w 2061147"/>
                <a:gd name="connsiteY5" fmla="*/ 303597 h 2110996"/>
                <a:gd name="connsiteX6" fmla="*/ 1094590 w 2061147"/>
                <a:gd name="connsiteY6" fmla="*/ 103572 h 2110996"/>
                <a:gd name="connsiteX7" fmla="*/ 1123165 w 2061147"/>
                <a:gd name="connsiteY7" fmla="*/ 17847 h 2110996"/>
                <a:gd name="connsiteX8" fmla="*/ 1199365 w 2061147"/>
                <a:gd name="connsiteY8" fmla="*/ 17847 h 2110996"/>
                <a:gd name="connsiteX9" fmla="*/ 1361290 w 2061147"/>
                <a:gd name="connsiteY9" fmla="*/ 208347 h 2110996"/>
                <a:gd name="connsiteX10" fmla="*/ 1494640 w 2061147"/>
                <a:gd name="connsiteY10" fmla="*/ 408372 h 2110996"/>
                <a:gd name="connsiteX11" fmla="*/ 1742290 w 2061147"/>
                <a:gd name="connsiteY11" fmla="*/ 408372 h 2110996"/>
                <a:gd name="connsiteX12" fmla="*/ 1523215 w 2061147"/>
                <a:gd name="connsiteY12" fmla="*/ 694122 h 2110996"/>
                <a:gd name="connsiteX13" fmla="*/ 1970890 w 2061147"/>
                <a:gd name="connsiteY13" fmla="*/ 846522 h 2110996"/>
                <a:gd name="connsiteX14" fmla="*/ 2047090 w 2061147"/>
                <a:gd name="connsiteY14" fmla="*/ 1122747 h 2110996"/>
                <a:gd name="connsiteX15" fmla="*/ 1780390 w 2061147"/>
                <a:gd name="connsiteY15" fmla="*/ 1237047 h 2110996"/>
                <a:gd name="connsiteX16" fmla="*/ 1770865 w 2061147"/>
                <a:gd name="connsiteY16" fmla="*/ 1503747 h 2110996"/>
                <a:gd name="connsiteX17" fmla="*/ 1913740 w 2061147"/>
                <a:gd name="connsiteY17" fmla="*/ 1646622 h 2110996"/>
                <a:gd name="connsiteX18" fmla="*/ 1732765 w 2061147"/>
                <a:gd name="connsiteY18" fmla="*/ 1856172 h 2110996"/>
                <a:gd name="connsiteX19" fmla="*/ 1427965 w 2061147"/>
                <a:gd name="connsiteY19" fmla="*/ 1770447 h 2110996"/>
                <a:gd name="connsiteX20" fmla="*/ 1046965 w 2061147"/>
                <a:gd name="connsiteY20" fmla="*/ 1999047 h 2110996"/>
                <a:gd name="connsiteX21" fmla="*/ 894565 w 2061147"/>
                <a:gd name="connsiteY21" fmla="*/ 2103822 h 2110996"/>
                <a:gd name="connsiteX22" fmla="*/ 542140 w 2061147"/>
                <a:gd name="connsiteY22" fmla="*/ 2046672 h 2110996"/>
                <a:gd name="connsiteX23" fmla="*/ 475465 w 2061147"/>
                <a:gd name="connsiteY23" fmla="*/ 1608522 h 2110996"/>
                <a:gd name="connsiteX24" fmla="*/ 8740 w 2061147"/>
                <a:gd name="connsiteY24" fmla="*/ 1322772 h 2110996"/>
                <a:gd name="connsiteX25" fmla="*/ 161140 w 2061147"/>
                <a:gd name="connsiteY25" fmla="*/ 1141797 h 2110996"/>
                <a:gd name="connsiteX0" fmla="*/ 161140 w 2061147"/>
                <a:gd name="connsiteY0" fmla="*/ 1141797 h 2110996"/>
                <a:gd name="connsiteX1" fmla="*/ 37315 w 2061147"/>
                <a:gd name="connsiteY1" fmla="*/ 922722 h 2110996"/>
                <a:gd name="connsiteX2" fmla="*/ 84940 w 2061147"/>
                <a:gd name="connsiteY2" fmla="*/ 751272 h 2110996"/>
                <a:gd name="connsiteX3" fmla="*/ 351640 w 2061147"/>
                <a:gd name="connsiteY3" fmla="*/ 675072 h 2110996"/>
                <a:gd name="connsiteX4" fmla="*/ 389740 w 2061147"/>
                <a:gd name="connsiteY4" fmla="*/ 284547 h 2110996"/>
                <a:gd name="connsiteX5" fmla="*/ 942190 w 2061147"/>
                <a:gd name="connsiteY5" fmla="*/ 465522 h 2110996"/>
                <a:gd name="connsiteX6" fmla="*/ 1094590 w 2061147"/>
                <a:gd name="connsiteY6" fmla="*/ 103572 h 2110996"/>
                <a:gd name="connsiteX7" fmla="*/ 1123165 w 2061147"/>
                <a:gd name="connsiteY7" fmla="*/ 17847 h 2110996"/>
                <a:gd name="connsiteX8" fmla="*/ 1199365 w 2061147"/>
                <a:gd name="connsiteY8" fmla="*/ 17847 h 2110996"/>
                <a:gd name="connsiteX9" fmla="*/ 1361290 w 2061147"/>
                <a:gd name="connsiteY9" fmla="*/ 208347 h 2110996"/>
                <a:gd name="connsiteX10" fmla="*/ 1494640 w 2061147"/>
                <a:gd name="connsiteY10" fmla="*/ 408372 h 2110996"/>
                <a:gd name="connsiteX11" fmla="*/ 1742290 w 2061147"/>
                <a:gd name="connsiteY11" fmla="*/ 408372 h 2110996"/>
                <a:gd name="connsiteX12" fmla="*/ 1523215 w 2061147"/>
                <a:gd name="connsiteY12" fmla="*/ 694122 h 2110996"/>
                <a:gd name="connsiteX13" fmla="*/ 1970890 w 2061147"/>
                <a:gd name="connsiteY13" fmla="*/ 846522 h 2110996"/>
                <a:gd name="connsiteX14" fmla="*/ 2047090 w 2061147"/>
                <a:gd name="connsiteY14" fmla="*/ 1122747 h 2110996"/>
                <a:gd name="connsiteX15" fmla="*/ 1780390 w 2061147"/>
                <a:gd name="connsiteY15" fmla="*/ 1237047 h 2110996"/>
                <a:gd name="connsiteX16" fmla="*/ 1770865 w 2061147"/>
                <a:gd name="connsiteY16" fmla="*/ 1503747 h 2110996"/>
                <a:gd name="connsiteX17" fmla="*/ 1913740 w 2061147"/>
                <a:gd name="connsiteY17" fmla="*/ 1646622 h 2110996"/>
                <a:gd name="connsiteX18" fmla="*/ 1732765 w 2061147"/>
                <a:gd name="connsiteY18" fmla="*/ 1856172 h 2110996"/>
                <a:gd name="connsiteX19" fmla="*/ 1427965 w 2061147"/>
                <a:gd name="connsiteY19" fmla="*/ 1770447 h 2110996"/>
                <a:gd name="connsiteX20" fmla="*/ 1046965 w 2061147"/>
                <a:gd name="connsiteY20" fmla="*/ 1999047 h 2110996"/>
                <a:gd name="connsiteX21" fmla="*/ 894565 w 2061147"/>
                <a:gd name="connsiteY21" fmla="*/ 2103822 h 2110996"/>
                <a:gd name="connsiteX22" fmla="*/ 542140 w 2061147"/>
                <a:gd name="connsiteY22" fmla="*/ 2046672 h 2110996"/>
                <a:gd name="connsiteX23" fmla="*/ 475465 w 2061147"/>
                <a:gd name="connsiteY23" fmla="*/ 1608522 h 2110996"/>
                <a:gd name="connsiteX24" fmla="*/ 8740 w 2061147"/>
                <a:gd name="connsiteY24" fmla="*/ 1322772 h 2110996"/>
                <a:gd name="connsiteX25" fmla="*/ 161140 w 2061147"/>
                <a:gd name="connsiteY25" fmla="*/ 1141797 h 2110996"/>
                <a:gd name="connsiteX0" fmla="*/ 161140 w 2061147"/>
                <a:gd name="connsiteY0" fmla="*/ 1141797 h 2110996"/>
                <a:gd name="connsiteX1" fmla="*/ 37315 w 2061147"/>
                <a:gd name="connsiteY1" fmla="*/ 922722 h 2110996"/>
                <a:gd name="connsiteX2" fmla="*/ 84940 w 2061147"/>
                <a:gd name="connsiteY2" fmla="*/ 751272 h 2110996"/>
                <a:gd name="connsiteX3" fmla="*/ 351640 w 2061147"/>
                <a:gd name="connsiteY3" fmla="*/ 675072 h 2110996"/>
                <a:gd name="connsiteX4" fmla="*/ 389740 w 2061147"/>
                <a:gd name="connsiteY4" fmla="*/ 284547 h 2110996"/>
                <a:gd name="connsiteX5" fmla="*/ 942190 w 2061147"/>
                <a:gd name="connsiteY5" fmla="*/ 465522 h 2110996"/>
                <a:gd name="connsiteX6" fmla="*/ 1094590 w 2061147"/>
                <a:gd name="connsiteY6" fmla="*/ 103572 h 2110996"/>
                <a:gd name="connsiteX7" fmla="*/ 1123165 w 2061147"/>
                <a:gd name="connsiteY7" fmla="*/ 17847 h 2110996"/>
                <a:gd name="connsiteX8" fmla="*/ 1199365 w 2061147"/>
                <a:gd name="connsiteY8" fmla="*/ 17847 h 2110996"/>
                <a:gd name="connsiteX9" fmla="*/ 1361290 w 2061147"/>
                <a:gd name="connsiteY9" fmla="*/ 208347 h 2110996"/>
                <a:gd name="connsiteX10" fmla="*/ 1494640 w 2061147"/>
                <a:gd name="connsiteY10" fmla="*/ 408372 h 2110996"/>
                <a:gd name="connsiteX11" fmla="*/ 1742290 w 2061147"/>
                <a:gd name="connsiteY11" fmla="*/ 408372 h 2110996"/>
                <a:gd name="connsiteX12" fmla="*/ 1523215 w 2061147"/>
                <a:gd name="connsiteY12" fmla="*/ 694122 h 2110996"/>
                <a:gd name="connsiteX13" fmla="*/ 1970890 w 2061147"/>
                <a:gd name="connsiteY13" fmla="*/ 846522 h 2110996"/>
                <a:gd name="connsiteX14" fmla="*/ 2047090 w 2061147"/>
                <a:gd name="connsiteY14" fmla="*/ 1122747 h 2110996"/>
                <a:gd name="connsiteX15" fmla="*/ 1780390 w 2061147"/>
                <a:gd name="connsiteY15" fmla="*/ 1237047 h 2110996"/>
                <a:gd name="connsiteX16" fmla="*/ 1770865 w 2061147"/>
                <a:gd name="connsiteY16" fmla="*/ 1503747 h 2110996"/>
                <a:gd name="connsiteX17" fmla="*/ 1913740 w 2061147"/>
                <a:gd name="connsiteY17" fmla="*/ 1646622 h 2110996"/>
                <a:gd name="connsiteX18" fmla="*/ 1732765 w 2061147"/>
                <a:gd name="connsiteY18" fmla="*/ 1856172 h 2110996"/>
                <a:gd name="connsiteX19" fmla="*/ 1427965 w 2061147"/>
                <a:gd name="connsiteY19" fmla="*/ 1770447 h 2110996"/>
                <a:gd name="connsiteX20" fmla="*/ 1046965 w 2061147"/>
                <a:gd name="connsiteY20" fmla="*/ 1999047 h 2110996"/>
                <a:gd name="connsiteX21" fmla="*/ 894565 w 2061147"/>
                <a:gd name="connsiteY21" fmla="*/ 2103822 h 2110996"/>
                <a:gd name="connsiteX22" fmla="*/ 542140 w 2061147"/>
                <a:gd name="connsiteY22" fmla="*/ 2046672 h 2110996"/>
                <a:gd name="connsiteX23" fmla="*/ 475465 w 2061147"/>
                <a:gd name="connsiteY23" fmla="*/ 1608522 h 2110996"/>
                <a:gd name="connsiteX24" fmla="*/ 8740 w 2061147"/>
                <a:gd name="connsiteY24" fmla="*/ 1322772 h 2110996"/>
                <a:gd name="connsiteX25" fmla="*/ 161140 w 2061147"/>
                <a:gd name="connsiteY25" fmla="*/ 1141797 h 2110996"/>
                <a:gd name="connsiteX0" fmla="*/ 161140 w 2061147"/>
                <a:gd name="connsiteY0" fmla="*/ 1141797 h 2110996"/>
                <a:gd name="connsiteX1" fmla="*/ 37315 w 2061147"/>
                <a:gd name="connsiteY1" fmla="*/ 922722 h 2110996"/>
                <a:gd name="connsiteX2" fmla="*/ 84940 w 2061147"/>
                <a:gd name="connsiteY2" fmla="*/ 751272 h 2110996"/>
                <a:gd name="connsiteX3" fmla="*/ 351640 w 2061147"/>
                <a:gd name="connsiteY3" fmla="*/ 675072 h 2110996"/>
                <a:gd name="connsiteX4" fmla="*/ 389740 w 2061147"/>
                <a:gd name="connsiteY4" fmla="*/ 284547 h 2110996"/>
                <a:gd name="connsiteX5" fmla="*/ 942190 w 2061147"/>
                <a:gd name="connsiteY5" fmla="*/ 465522 h 2110996"/>
                <a:gd name="connsiteX6" fmla="*/ 1094590 w 2061147"/>
                <a:gd name="connsiteY6" fmla="*/ 103572 h 2110996"/>
                <a:gd name="connsiteX7" fmla="*/ 1123165 w 2061147"/>
                <a:gd name="connsiteY7" fmla="*/ 17847 h 2110996"/>
                <a:gd name="connsiteX8" fmla="*/ 1199365 w 2061147"/>
                <a:gd name="connsiteY8" fmla="*/ 17847 h 2110996"/>
                <a:gd name="connsiteX9" fmla="*/ 1361290 w 2061147"/>
                <a:gd name="connsiteY9" fmla="*/ 208347 h 2110996"/>
                <a:gd name="connsiteX10" fmla="*/ 1494640 w 2061147"/>
                <a:gd name="connsiteY10" fmla="*/ 408372 h 2110996"/>
                <a:gd name="connsiteX11" fmla="*/ 1742290 w 2061147"/>
                <a:gd name="connsiteY11" fmla="*/ 408372 h 2110996"/>
                <a:gd name="connsiteX12" fmla="*/ 1523215 w 2061147"/>
                <a:gd name="connsiteY12" fmla="*/ 694122 h 2110996"/>
                <a:gd name="connsiteX13" fmla="*/ 1970890 w 2061147"/>
                <a:gd name="connsiteY13" fmla="*/ 846522 h 2110996"/>
                <a:gd name="connsiteX14" fmla="*/ 2047090 w 2061147"/>
                <a:gd name="connsiteY14" fmla="*/ 1122747 h 2110996"/>
                <a:gd name="connsiteX15" fmla="*/ 1780390 w 2061147"/>
                <a:gd name="connsiteY15" fmla="*/ 1237047 h 2110996"/>
                <a:gd name="connsiteX16" fmla="*/ 1770865 w 2061147"/>
                <a:gd name="connsiteY16" fmla="*/ 1503747 h 2110996"/>
                <a:gd name="connsiteX17" fmla="*/ 1913740 w 2061147"/>
                <a:gd name="connsiteY17" fmla="*/ 1646622 h 2110996"/>
                <a:gd name="connsiteX18" fmla="*/ 1732765 w 2061147"/>
                <a:gd name="connsiteY18" fmla="*/ 1856172 h 2110996"/>
                <a:gd name="connsiteX19" fmla="*/ 1427965 w 2061147"/>
                <a:gd name="connsiteY19" fmla="*/ 1770447 h 2110996"/>
                <a:gd name="connsiteX20" fmla="*/ 1046965 w 2061147"/>
                <a:gd name="connsiteY20" fmla="*/ 1999047 h 2110996"/>
                <a:gd name="connsiteX21" fmla="*/ 894565 w 2061147"/>
                <a:gd name="connsiteY21" fmla="*/ 2103822 h 2110996"/>
                <a:gd name="connsiteX22" fmla="*/ 542140 w 2061147"/>
                <a:gd name="connsiteY22" fmla="*/ 2046672 h 2110996"/>
                <a:gd name="connsiteX23" fmla="*/ 475465 w 2061147"/>
                <a:gd name="connsiteY23" fmla="*/ 1608522 h 2110996"/>
                <a:gd name="connsiteX24" fmla="*/ 8740 w 2061147"/>
                <a:gd name="connsiteY24" fmla="*/ 1322772 h 2110996"/>
                <a:gd name="connsiteX25" fmla="*/ 161140 w 2061147"/>
                <a:gd name="connsiteY25" fmla="*/ 1141797 h 2110996"/>
                <a:gd name="connsiteX0" fmla="*/ 129131 w 2029138"/>
                <a:gd name="connsiteY0" fmla="*/ 1141797 h 2110996"/>
                <a:gd name="connsiteX1" fmla="*/ 5306 w 2029138"/>
                <a:gd name="connsiteY1" fmla="*/ 922722 h 2110996"/>
                <a:gd name="connsiteX2" fmla="*/ 52931 w 2029138"/>
                <a:gd name="connsiteY2" fmla="*/ 751272 h 2110996"/>
                <a:gd name="connsiteX3" fmla="*/ 319631 w 2029138"/>
                <a:gd name="connsiteY3" fmla="*/ 675072 h 2110996"/>
                <a:gd name="connsiteX4" fmla="*/ 357731 w 2029138"/>
                <a:gd name="connsiteY4" fmla="*/ 284547 h 2110996"/>
                <a:gd name="connsiteX5" fmla="*/ 910181 w 2029138"/>
                <a:gd name="connsiteY5" fmla="*/ 465522 h 2110996"/>
                <a:gd name="connsiteX6" fmla="*/ 1062581 w 2029138"/>
                <a:gd name="connsiteY6" fmla="*/ 103572 h 2110996"/>
                <a:gd name="connsiteX7" fmla="*/ 1091156 w 2029138"/>
                <a:gd name="connsiteY7" fmla="*/ 17847 h 2110996"/>
                <a:gd name="connsiteX8" fmla="*/ 1167356 w 2029138"/>
                <a:gd name="connsiteY8" fmla="*/ 17847 h 2110996"/>
                <a:gd name="connsiteX9" fmla="*/ 1329281 w 2029138"/>
                <a:gd name="connsiteY9" fmla="*/ 208347 h 2110996"/>
                <a:gd name="connsiteX10" fmla="*/ 1462631 w 2029138"/>
                <a:gd name="connsiteY10" fmla="*/ 408372 h 2110996"/>
                <a:gd name="connsiteX11" fmla="*/ 1710281 w 2029138"/>
                <a:gd name="connsiteY11" fmla="*/ 408372 h 2110996"/>
                <a:gd name="connsiteX12" fmla="*/ 1491206 w 2029138"/>
                <a:gd name="connsiteY12" fmla="*/ 694122 h 2110996"/>
                <a:gd name="connsiteX13" fmla="*/ 1938881 w 2029138"/>
                <a:gd name="connsiteY13" fmla="*/ 846522 h 2110996"/>
                <a:gd name="connsiteX14" fmla="*/ 2015081 w 2029138"/>
                <a:gd name="connsiteY14" fmla="*/ 1122747 h 2110996"/>
                <a:gd name="connsiteX15" fmla="*/ 1748381 w 2029138"/>
                <a:gd name="connsiteY15" fmla="*/ 1237047 h 2110996"/>
                <a:gd name="connsiteX16" fmla="*/ 1738856 w 2029138"/>
                <a:gd name="connsiteY16" fmla="*/ 1503747 h 2110996"/>
                <a:gd name="connsiteX17" fmla="*/ 1881731 w 2029138"/>
                <a:gd name="connsiteY17" fmla="*/ 1646622 h 2110996"/>
                <a:gd name="connsiteX18" fmla="*/ 1700756 w 2029138"/>
                <a:gd name="connsiteY18" fmla="*/ 1856172 h 2110996"/>
                <a:gd name="connsiteX19" fmla="*/ 1395956 w 2029138"/>
                <a:gd name="connsiteY19" fmla="*/ 1770447 h 2110996"/>
                <a:gd name="connsiteX20" fmla="*/ 1014956 w 2029138"/>
                <a:gd name="connsiteY20" fmla="*/ 1999047 h 2110996"/>
                <a:gd name="connsiteX21" fmla="*/ 862556 w 2029138"/>
                <a:gd name="connsiteY21" fmla="*/ 2103822 h 2110996"/>
                <a:gd name="connsiteX22" fmla="*/ 510131 w 2029138"/>
                <a:gd name="connsiteY22" fmla="*/ 2046672 h 2110996"/>
                <a:gd name="connsiteX23" fmla="*/ 443456 w 2029138"/>
                <a:gd name="connsiteY23" fmla="*/ 1608522 h 2110996"/>
                <a:gd name="connsiteX24" fmla="*/ 148181 w 2029138"/>
                <a:gd name="connsiteY24" fmla="*/ 1322772 h 2110996"/>
                <a:gd name="connsiteX25" fmla="*/ 129131 w 2029138"/>
                <a:gd name="connsiteY25" fmla="*/ 1141797 h 2110996"/>
                <a:gd name="connsiteX0" fmla="*/ 296029 w 2196036"/>
                <a:gd name="connsiteY0" fmla="*/ 1141797 h 2110996"/>
                <a:gd name="connsiteX1" fmla="*/ 754 w 2196036"/>
                <a:gd name="connsiteY1" fmla="*/ 894147 h 2110996"/>
                <a:gd name="connsiteX2" fmla="*/ 219829 w 2196036"/>
                <a:gd name="connsiteY2" fmla="*/ 751272 h 2110996"/>
                <a:gd name="connsiteX3" fmla="*/ 486529 w 2196036"/>
                <a:gd name="connsiteY3" fmla="*/ 675072 h 2110996"/>
                <a:gd name="connsiteX4" fmla="*/ 524629 w 2196036"/>
                <a:gd name="connsiteY4" fmla="*/ 284547 h 2110996"/>
                <a:gd name="connsiteX5" fmla="*/ 1077079 w 2196036"/>
                <a:gd name="connsiteY5" fmla="*/ 465522 h 2110996"/>
                <a:gd name="connsiteX6" fmla="*/ 1229479 w 2196036"/>
                <a:gd name="connsiteY6" fmla="*/ 103572 h 2110996"/>
                <a:gd name="connsiteX7" fmla="*/ 1258054 w 2196036"/>
                <a:gd name="connsiteY7" fmla="*/ 17847 h 2110996"/>
                <a:gd name="connsiteX8" fmla="*/ 1334254 w 2196036"/>
                <a:gd name="connsiteY8" fmla="*/ 17847 h 2110996"/>
                <a:gd name="connsiteX9" fmla="*/ 1496179 w 2196036"/>
                <a:gd name="connsiteY9" fmla="*/ 208347 h 2110996"/>
                <a:gd name="connsiteX10" fmla="*/ 1629529 w 2196036"/>
                <a:gd name="connsiteY10" fmla="*/ 408372 h 2110996"/>
                <a:gd name="connsiteX11" fmla="*/ 1877179 w 2196036"/>
                <a:gd name="connsiteY11" fmla="*/ 408372 h 2110996"/>
                <a:gd name="connsiteX12" fmla="*/ 1658104 w 2196036"/>
                <a:gd name="connsiteY12" fmla="*/ 694122 h 2110996"/>
                <a:gd name="connsiteX13" fmla="*/ 2105779 w 2196036"/>
                <a:gd name="connsiteY13" fmla="*/ 846522 h 2110996"/>
                <a:gd name="connsiteX14" fmla="*/ 2181979 w 2196036"/>
                <a:gd name="connsiteY14" fmla="*/ 1122747 h 2110996"/>
                <a:gd name="connsiteX15" fmla="*/ 1915279 w 2196036"/>
                <a:gd name="connsiteY15" fmla="*/ 1237047 h 2110996"/>
                <a:gd name="connsiteX16" fmla="*/ 1905754 w 2196036"/>
                <a:gd name="connsiteY16" fmla="*/ 1503747 h 2110996"/>
                <a:gd name="connsiteX17" fmla="*/ 2048629 w 2196036"/>
                <a:gd name="connsiteY17" fmla="*/ 1646622 h 2110996"/>
                <a:gd name="connsiteX18" fmla="*/ 1867654 w 2196036"/>
                <a:gd name="connsiteY18" fmla="*/ 1856172 h 2110996"/>
                <a:gd name="connsiteX19" fmla="*/ 1562854 w 2196036"/>
                <a:gd name="connsiteY19" fmla="*/ 1770447 h 2110996"/>
                <a:gd name="connsiteX20" fmla="*/ 1181854 w 2196036"/>
                <a:gd name="connsiteY20" fmla="*/ 1999047 h 2110996"/>
                <a:gd name="connsiteX21" fmla="*/ 1029454 w 2196036"/>
                <a:gd name="connsiteY21" fmla="*/ 2103822 h 2110996"/>
                <a:gd name="connsiteX22" fmla="*/ 677029 w 2196036"/>
                <a:gd name="connsiteY22" fmla="*/ 2046672 h 2110996"/>
                <a:gd name="connsiteX23" fmla="*/ 610354 w 2196036"/>
                <a:gd name="connsiteY23" fmla="*/ 1608522 h 2110996"/>
                <a:gd name="connsiteX24" fmla="*/ 315079 w 2196036"/>
                <a:gd name="connsiteY24" fmla="*/ 1322772 h 2110996"/>
                <a:gd name="connsiteX25" fmla="*/ 296029 w 2196036"/>
                <a:gd name="connsiteY25" fmla="*/ 1141797 h 2110996"/>
                <a:gd name="connsiteX0" fmla="*/ 296029 w 2192489"/>
                <a:gd name="connsiteY0" fmla="*/ 1141797 h 2110996"/>
                <a:gd name="connsiteX1" fmla="*/ 754 w 2192489"/>
                <a:gd name="connsiteY1" fmla="*/ 894147 h 2110996"/>
                <a:gd name="connsiteX2" fmla="*/ 219829 w 2192489"/>
                <a:gd name="connsiteY2" fmla="*/ 751272 h 2110996"/>
                <a:gd name="connsiteX3" fmla="*/ 486529 w 2192489"/>
                <a:gd name="connsiteY3" fmla="*/ 675072 h 2110996"/>
                <a:gd name="connsiteX4" fmla="*/ 524629 w 2192489"/>
                <a:gd name="connsiteY4" fmla="*/ 284547 h 2110996"/>
                <a:gd name="connsiteX5" fmla="*/ 1077079 w 2192489"/>
                <a:gd name="connsiteY5" fmla="*/ 465522 h 2110996"/>
                <a:gd name="connsiteX6" fmla="*/ 1229479 w 2192489"/>
                <a:gd name="connsiteY6" fmla="*/ 103572 h 2110996"/>
                <a:gd name="connsiteX7" fmla="*/ 1258054 w 2192489"/>
                <a:gd name="connsiteY7" fmla="*/ 17847 h 2110996"/>
                <a:gd name="connsiteX8" fmla="*/ 1334254 w 2192489"/>
                <a:gd name="connsiteY8" fmla="*/ 17847 h 2110996"/>
                <a:gd name="connsiteX9" fmla="*/ 1496179 w 2192489"/>
                <a:gd name="connsiteY9" fmla="*/ 208347 h 2110996"/>
                <a:gd name="connsiteX10" fmla="*/ 1629529 w 2192489"/>
                <a:gd name="connsiteY10" fmla="*/ 408372 h 2110996"/>
                <a:gd name="connsiteX11" fmla="*/ 1877179 w 2192489"/>
                <a:gd name="connsiteY11" fmla="*/ 408372 h 2110996"/>
                <a:gd name="connsiteX12" fmla="*/ 1800979 w 2192489"/>
                <a:gd name="connsiteY12" fmla="*/ 694122 h 2110996"/>
                <a:gd name="connsiteX13" fmla="*/ 2105779 w 2192489"/>
                <a:gd name="connsiteY13" fmla="*/ 846522 h 2110996"/>
                <a:gd name="connsiteX14" fmla="*/ 2181979 w 2192489"/>
                <a:gd name="connsiteY14" fmla="*/ 1122747 h 2110996"/>
                <a:gd name="connsiteX15" fmla="*/ 1915279 w 2192489"/>
                <a:gd name="connsiteY15" fmla="*/ 1237047 h 2110996"/>
                <a:gd name="connsiteX16" fmla="*/ 1905754 w 2192489"/>
                <a:gd name="connsiteY16" fmla="*/ 1503747 h 2110996"/>
                <a:gd name="connsiteX17" fmla="*/ 2048629 w 2192489"/>
                <a:gd name="connsiteY17" fmla="*/ 1646622 h 2110996"/>
                <a:gd name="connsiteX18" fmla="*/ 1867654 w 2192489"/>
                <a:gd name="connsiteY18" fmla="*/ 1856172 h 2110996"/>
                <a:gd name="connsiteX19" fmla="*/ 1562854 w 2192489"/>
                <a:gd name="connsiteY19" fmla="*/ 1770447 h 2110996"/>
                <a:gd name="connsiteX20" fmla="*/ 1181854 w 2192489"/>
                <a:gd name="connsiteY20" fmla="*/ 1999047 h 2110996"/>
                <a:gd name="connsiteX21" fmla="*/ 1029454 w 2192489"/>
                <a:gd name="connsiteY21" fmla="*/ 2103822 h 2110996"/>
                <a:gd name="connsiteX22" fmla="*/ 677029 w 2192489"/>
                <a:gd name="connsiteY22" fmla="*/ 2046672 h 2110996"/>
                <a:gd name="connsiteX23" fmla="*/ 610354 w 2192489"/>
                <a:gd name="connsiteY23" fmla="*/ 1608522 h 2110996"/>
                <a:gd name="connsiteX24" fmla="*/ 315079 w 2192489"/>
                <a:gd name="connsiteY24" fmla="*/ 1322772 h 2110996"/>
                <a:gd name="connsiteX25" fmla="*/ 296029 w 2192489"/>
                <a:gd name="connsiteY25" fmla="*/ 1141797 h 2110996"/>
                <a:gd name="connsiteX0" fmla="*/ 296029 w 2192489"/>
                <a:gd name="connsiteY0" fmla="*/ 1141797 h 2110996"/>
                <a:gd name="connsiteX1" fmla="*/ 754 w 2192489"/>
                <a:gd name="connsiteY1" fmla="*/ 894147 h 2110996"/>
                <a:gd name="connsiteX2" fmla="*/ 219829 w 2192489"/>
                <a:gd name="connsiteY2" fmla="*/ 751272 h 2110996"/>
                <a:gd name="connsiteX3" fmla="*/ 486529 w 2192489"/>
                <a:gd name="connsiteY3" fmla="*/ 675072 h 2110996"/>
                <a:gd name="connsiteX4" fmla="*/ 524629 w 2192489"/>
                <a:gd name="connsiteY4" fmla="*/ 284547 h 2110996"/>
                <a:gd name="connsiteX5" fmla="*/ 1077079 w 2192489"/>
                <a:gd name="connsiteY5" fmla="*/ 465522 h 2110996"/>
                <a:gd name="connsiteX6" fmla="*/ 1229479 w 2192489"/>
                <a:gd name="connsiteY6" fmla="*/ 103572 h 2110996"/>
                <a:gd name="connsiteX7" fmla="*/ 1258054 w 2192489"/>
                <a:gd name="connsiteY7" fmla="*/ 17847 h 2110996"/>
                <a:gd name="connsiteX8" fmla="*/ 1334254 w 2192489"/>
                <a:gd name="connsiteY8" fmla="*/ 17847 h 2110996"/>
                <a:gd name="connsiteX9" fmla="*/ 1496179 w 2192489"/>
                <a:gd name="connsiteY9" fmla="*/ 208347 h 2110996"/>
                <a:gd name="connsiteX10" fmla="*/ 1629529 w 2192489"/>
                <a:gd name="connsiteY10" fmla="*/ 408372 h 2110996"/>
                <a:gd name="connsiteX11" fmla="*/ 1877179 w 2192489"/>
                <a:gd name="connsiteY11" fmla="*/ 408372 h 2110996"/>
                <a:gd name="connsiteX12" fmla="*/ 1800979 w 2192489"/>
                <a:gd name="connsiteY12" fmla="*/ 694122 h 2110996"/>
                <a:gd name="connsiteX13" fmla="*/ 2105779 w 2192489"/>
                <a:gd name="connsiteY13" fmla="*/ 846522 h 2110996"/>
                <a:gd name="connsiteX14" fmla="*/ 2181979 w 2192489"/>
                <a:gd name="connsiteY14" fmla="*/ 1122747 h 2110996"/>
                <a:gd name="connsiteX15" fmla="*/ 1915279 w 2192489"/>
                <a:gd name="connsiteY15" fmla="*/ 1237047 h 2110996"/>
                <a:gd name="connsiteX16" fmla="*/ 1896229 w 2192489"/>
                <a:gd name="connsiteY16" fmla="*/ 1418022 h 2110996"/>
                <a:gd name="connsiteX17" fmla="*/ 2048629 w 2192489"/>
                <a:gd name="connsiteY17" fmla="*/ 1646622 h 2110996"/>
                <a:gd name="connsiteX18" fmla="*/ 1867654 w 2192489"/>
                <a:gd name="connsiteY18" fmla="*/ 1856172 h 2110996"/>
                <a:gd name="connsiteX19" fmla="*/ 1562854 w 2192489"/>
                <a:gd name="connsiteY19" fmla="*/ 1770447 h 2110996"/>
                <a:gd name="connsiteX20" fmla="*/ 1181854 w 2192489"/>
                <a:gd name="connsiteY20" fmla="*/ 1999047 h 2110996"/>
                <a:gd name="connsiteX21" fmla="*/ 1029454 w 2192489"/>
                <a:gd name="connsiteY21" fmla="*/ 2103822 h 2110996"/>
                <a:gd name="connsiteX22" fmla="*/ 677029 w 2192489"/>
                <a:gd name="connsiteY22" fmla="*/ 2046672 h 2110996"/>
                <a:gd name="connsiteX23" fmla="*/ 610354 w 2192489"/>
                <a:gd name="connsiteY23" fmla="*/ 1608522 h 2110996"/>
                <a:gd name="connsiteX24" fmla="*/ 315079 w 2192489"/>
                <a:gd name="connsiteY24" fmla="*/ 1322772 h 2110996"/>
                <a:gd name="connsiteX25" fmla="*/ 296029 w 2192489"/>
                <a:gd name="connsiteY25" fmla="*/ 1141797 h 2110996"/>
                <a:gd name="connsiteX0" fmla="*/ 121356 w 2017816"/>
                <a:gd name="connsiteY0" fmla="*/ 1141797 h 2110996"/>
                <a:gd name="connsiteX1" fmla="*/ 7056 w 2017816"/>
                <a:gd name="connsiteY1" fmla="*/ 903672 h 2110996"/>
                <a:gd name="connsiteX2" fmla="*/ 45156 w 2017816"/>
                <a:gd name="connsiteY2" fmla="*/ 751272 h 2110996"/>
                <a:gd name="connsiteX3" fmla="*/ 311856 w 2017816"/>
                <a:gd name="connsiteY3" fmla="*/ 675072 h 2110996"/>
                <a:gd name="connsiteX4" fmla="*/ 349956 w 2017816"/>
                <a:gd name="connsiteY4" fmla="*/ 284547 h 2110996"/>
                <a:gd name="connsiteX5" fmla="*/ 902406 w 2017816"/>
                <a:gd name="connsiteY5" fmla="*/ 465522 h 2110996"/>
                <a:gd name="connsiteX6" fmla="*/ 1054806 w 2017816"/>
                <a:gd name="connsiteY6" fmla="*/ 103572 h 2110996"/>
                <a:gd name="connsiteX7" fmla="*/ 1083381 w 2017816"/>
                <a:gd name="connsiteY7" fmla="*/ 17847 h 2110996"/>
                <a:gd name="connsiteX8" fmla="*/ 1159581 w 2017816"/>
                <a:gd name="connsiteY8" fmla="*/ 17847 h 2110996"/>
                <a:gd name="connsiteX9" fmla="*/ 1321506 w 2017816"/>
                <a:gd name="connsiteY9" fmla="*/ 208347 h 2110996"/>
                <a:gd name="connsiteX10" fmla="*/ 1454856 w 2017816"/>
                <a:gd name="connsiteY10" fmla="*/ 408372 h 2110996"/>
                <a:gd name="connsiteX11" fmla="*/ 1702506 w 2017816"/>
                <a:gd name="connsiteY11" fmla="*/ 408372 h 2110996"/>
                <a:gd name="connsiteX12" fmla="*/ 1626306 w 2017816"/>
                <a:gd name="connsiteY12" fmla="*/ 694122 h 2110996"/>
                <a:gd name="connsiteX13" fmla="*/ 1931106 w 2017816"/>
                <a:gd name="connsiteY13" fmla="*/ 846522 h 2110996"/>
                <a:gd name="connsiteX14" fmla="*/ 2007306 w 2017816"/>
                <a:gd name="connsiteY14" fmla="*/ 1122747 h 2110996"/>
                <a:gd name="connsiteX15" fmla="*/ 1740606 w 2017816"/>
                <a:gd name="connsiteY15" fmla="*/ 1237047 h 2110996"/>
                <a:gd name="connsiteX16" fmla="*/ 1721556 w 2017816"/>
                <a:gd name="connsiteY16" fmla="*/ 1418022 h 2110996"/>
                <a:gd name="connsiteX17" fmla="*/ 1873956 w 2017816"/>
                <a:gd name="connsiteY17" fmla="*/ 1646622 h 2110996"/>
                <a:gd name="connsiteX18" fmla="*/ 1692981 w 2017816"/>
                <a:gd name="connsiteY18" fmla="*/ 1856172 h 2110996"/>
                <a:gd name="connsiteX19" fmla="*/ 1388181 w 2017816"/>
                <a:gd name="connsiteY19" fmla="*/ 1770447 h 2110996"/>
                <a:gd name="connsiteX20" fmla="*/ 1007181 w 2017816"/>
                <a:gd name="connsiteY20" fmla="*/ 1999047 h 2110996"/>
                <a:gd name="connsiteX21" fmla="*/ 854781 w 2017816"/>
                <a:gd name="connsiteY21" fmla="*/ 2103822 h 2110996"/>
                <a:gd name="connsiteX22" fmla="*/ 502356 w 2017816"/>
                <a:gd name="connsiteY22" fmla="*/ 2046672 h 2110996"/>
                <a:gd name="connsiteX23" fmla="*/ 435681 w 2017816"/>
                <a:gd name="connsiteY23" fmla="*/ 1608522 h 2110996"/>
                <a:gd name="connsiteX24" fmla="*/ 140406 w 2017816"/>
                <a:gd name="connsiteY24" fmla="*/ 1322772 h 2110996"/>
                <a:gd name="connsiteX25" fmla="*/ 121356 w 2017816"/>
                <a:gd name="connsiteY25" fmla="*/ 1141797 h 2110996"/>
                <a:gd name="connsiteX0" fmla="*/ 121356 w 2017816"/>
                <a:gd name="connsiteY0" fmla="*/ 1141797 h 2110996"/>
                <a:gd name="connsiteX1" fmla="*/ 7056 w 2017816"/>
                <a:gd name="connsiteY1" fmla="*/ 903672 h 2110996"/>
                <a:gd name="connsiteX2" fmla="*/ 45156 w 2017816"/>
                <a:gd name="connsiteY2" fmla="*/ 751272 h 2110996"/>
                <a:gd name="connsiteX3" fmla="*/ 311856 w 2017816"/>
                <a:gd name="connsiteY3" fmla="*/ 675072 h 2110996"/>
                <a:gd name="connsiteX4" fmla="*/ 426156 w 2017816"/>
                <a:gd name="connsiteY4" fmla="*/ 341697 h 2110996"/>
                <a:gd name="connsiteX5" fmla="*/ 902406 w 2017816"/>
                <a:gd name="connsiteY5" fmla="*/ 465522 h 2110996"/>
                <a:gd name="connsiteX6" fmla="*/ 1054806 w 2017816"/>
                <a:gd name="connsiteY6" fmla="*/ 103572 h 2110996"/>
                <a:gd name="connsiteX7" fmla="*/ 1083381 w 2017816"/>
                <a:gd name="connsiteY7" fmla="*/ 17847 h 2110996"/>
                <a:gd name="connsiteX8" fmla="*/ 1159581 w 2017816"/>
                <a:gd name="connsiteY8" fmla="*/ 17847 h 2110996"/>
                <a:gd name="connsiteX9" fmla="*/ 1321506 w 2017816"/>
                <a:gd name="connsiteY9" fmla="*/ 208347 h 2110996"/>
                <a:gd name="connsiteX10" fmla="*/ 1454856 w 2017816"/>
                <a:gd name="connsiteY10" fmla="*/ 408372 h 2110996"/>
                <a:gd name="connsiteX11" fmla="*/ 1702506 w 2017816"/>
                <a:gd name="connsiteY11" fmla="*/ 408372 h 2110996"/>
                <a:gd name="connsiteX12" fmla="*/ 1626306 w 2017816"/>
                <a:gd name="connsiteY12" fmla="*/ 694122 h 2110996"/>
                <a:gd name="connsiteX13" fmla="*/ 1931106 w 2017816"/>
                <a:gd name="connsiteY13" fmla="*/ 846522 h 2110996"/>
                <a:gd name="connsiteX14" fmla="*/ 2007306 w 2017816"/>
                <a:gd name="connsiteY14" fmla="*/ 1122747 h 2110996"/>
                <a:gd name="connsiteX15" fmla="*/ 1740606 w 2017816"/>
                <a:gd name="connsiteY15" fmla="*/ 1237047 h 2110996"/>
                <a:gd name="connsiteX16" fmla="*/ 1721556 w 2017816"/>
                <a:gd name="connsiteY16" fmla="*/ 1418022 h 2110996"/>
                <a:gd name="connsiteX17" fmla="*/ 1873956 w 2017816"/>
                <a:gd name="connsiteY17" fmla="*/ 1646622 h 2110996"/>
                <a:gd name="connsiteX18" fmla="*/ 1692981 w 2017816"/>
                <a:gd name="connsiteY18" fmla="*/ 1856172 h 2110996"/>
                <a:gd name="connsiteX19" fmla="*/ 1388181 w 2017816"/>
                <a:gd name="connsiteY19" fmla="*/ 1770447 h 2110996"/>
                <a:gd name="connsiteX20" fmla="*/ 1007181 w 2017816"/>
                <a:gd name="connsiteY20" fmla="*/ 1999047 h 2110996"/>
                <a:gd name="connsiteX21" fmla="*/ 854781 w 2017816"/>
                <a:gd name="connsiteY21" fmla="*/ 2103822 h 2110996"/>
                <a:gd name="connsiteX22" fmla="*/ 502356 w 2017816"/>
                <a:gd name="connsiteY22" fmla="*/ 2046672 h 2110996"/>
                <a:gd name="connsiteX23" fmla="*/ 435681 w 2017816"/>
                <a:gd name="connsiteY23" fmla="*/ 1608522 h 2110996"/>
                <a:gd name="connsiteX24" fmla="*/ 140406 w 2017816"/>
                <a:gd name="connsiteY24" fmla="*/ 1322772 h 2110996"/>
                <a:gd name="connsiteX25" fmla="*/ 121356 w 2017816"/>
                <a:gd name="connsiteY25" fmla="*/ 1141797 h 2110996"/>
                <a:gd name="connsiteX0" fmla="*/ 121356 w 2017816"/>
                <a:gd name="connsiteY0" fmla="*/ 1124946 h 2094145"/>
                <a:gd name="connsiteX1" fmla="*/ 7056 w 2017816"/>
                <a:gd name="connsiteY1" fmla="*/ 886821 h 2094145"/>
                <a:gd name="connsiteX2" fmla="*/ 45156 w 2017816"/>
                <a:gd name="connsiteY2" fmla="*/ 734421 h 2094145"/>
                <a:gd name="connsiteX3" fmla="*/ 311856 w 2017816"/>
                <a:gd name="connsiteY3" fmla="*/ 658221 h 2094145"/>
                <a:gd name="connsiteX4" fmla="*/ 426156 w 2017816"/>
                <a:gd name="connsiteY4" fmla="*/ 324846 h 2094145"/>
                <a:gd name="connsiteX5" fmla="*/ 902406 w 2017816"/>
                <a:gd name="connsiteY5" fmla="*/ 448671 h 2094145"/>
                <a:gd name="connsiteX6" fmla="*/ 1054806 w 2017816"/>
                <a:gd name="connsiteY6" fmla="*/ 86721 h 2094145"/>
                <a:gd name="connsiteX7" fmla="*/ 1035756 w 2017816"/>
                <a:gd name="connsiteY7" fmla="*/ 115296 h 2094145"/>
                <a:gd name="connsiteX8" fmla="*/ 1159581 w 2017816"/>
                <a:gd name="connsiteY8" fmla="*/ 996 h 2094145"/>
                <a:gd name="connsiteX9" fmla="*/ 1321506 w 2017816"/>
                <a:gd name="connsiteY9" fmla="*/ 191496 h 2094145"/>
                <a:gd name="connsiteX10" fmla="*/ 1454856 w 2017816"/>
                <a:gd name="connsiteY10" fmla="*/ 391521 h 2094145"/>
                <a:gd name="connsiteX11" fmla="*/ 1702506 w 2017816"/>
                <a:gd name="connsiteY11" fmla="*/ 391521 h 2094145"/>
                <a:gd name="connsiteX12" fmla="*/ 1626306 w 2017816"/>
                <a:gd name="connsiteY12" fmla="*/ 677271 h 2094145"/>
                <a:gd name="connsiteX13" fmla="*/ 1931106 w 2017816"/>
                <a:gd name="connsiteY13" fmla="*/ 829671 h 2094145"/>
                <a:gd name="connsiteX14" fmla="*/ 2007306 w 2017816"/>
                <a:gd name="connsiteY14" fmla="*/ 1105896 h 2094145"/>
                <a:gd name="connsiteX15" fmla="*/ 1740606 w 2017816"/>
                <a:gd name="connsiteY15" fmla="*/ 1220196 h 2094145"/>
                <a:gd name="connsiteX16" fmla="*/ 1721556 w 2017816"/>
                <a:gd name="connsiteY16" fmla="*/ 1401171 h 2094145"/>
                <a:gd name="connsiteX17" fmla="*/ 1873956 w 2017816"/>
                <a:gd name="connsiteY17" fmla="*/ 1629771 h 2094145"/>
                <a:gd name="connsiteX18" fmla="*/ 1692981 w 2017816"/>
                <a:gd name="connsiteY18" fmla="*/ 1839321 h 2094145"/>
                <a:gd name="connsiteX19" fmla="*/ 1388181 w 2017816"/>
                <a:gd name="connsiteY19" fmla="*/ 1753596 h 2094145"/>
                <a:gd name="connsiteX20" fmla="*/ 1007181 w 2017816"/>
                <a:gd name="connsiteY20" fmla="*/ 1982196 h 2094145"/>
                <a:gd name="connsiteX21" fmla="*/ 854781 w 2017816"/>
                <a:gd name="connsiteY21" fmla="*/ 2086971 h 2094145"/>
                <a:gd name="connsiteX22" fmla="*/ 502356 w 2017816"/>
                <a:gd name="connsiteY22" fmla="*/ 2029821 h 2094145"/>
                <a:gd name="connsiteX23" fmla="*/ 435681 w 2017816"/>
                <a:gd name="connsiteY23" fmla="*/ 1591671 h 2094145"/>
                <a:gd name="connsiteX24" fmla="*/ 140406 w 2017816"/>
                <a:gd name="connsiteY24" fmla="*/ 1305921 h 2094145"/>
                <a:gd name="connsiteX25" fmla="*/ 121356 w 2017816"/>
                <a:gd name="connsiteY25" fmla="*/ 1124946 h 2094145"/>
                <a:gd name="connsiteX0" fmla="*/ 121356 w 2017816"/>
                <a:gd name="connsiteY0" fmla="*/ 1124946 h 2094145"/>
                <a:gd name="connsiteX1" fmla="*/ 7056 w 2017816"/>
                <a:gd name="connsiteY1" fmla="*/ 886821 h 2094145"/>
                <a:gd name="connsiteX2" fmla="*/ 45156 w 2017816"/>
                <a:gd name="connsiteY2" fmla="*/ 734421 h 2094145"/>
                <a:gd name="connsiteX3" fmla="*/ 311856 w 2017816"/>
                <a:gd name="connsiteY3" fmla="*/ 658221 h 2094145"/>
                <a:gd name="connsiteX4" fmla="*/ 426156 w 2017816"/>
                <a:gd name="connsiteY4" fmla="*/ 324846 h 2094145"/>
                <a:gd name="connsiteX5" fmla="*/ 902406 w 2017816"/>
                <a:gd name="connsiteY5" fmla="*/ 448671 h 2094145"/>
                <a:gd name="connsiteX6" fmla="*/ 1054806 w 2017816"/>
                <a:gd name="connsiteY6" fmla="*/ 86721 h 2094145"/>
                <a:gd name="connsiteX7" fmla="*/ 1035756 w 2017816"/>
                <a:gd name="connsiteY7" fmla="*/ 115296 h 2094145"/>
                <a:gd name="connsiteX8" fmla="*/ 1159581 w 2017816"/>
                <a:gd name="connsiteY8" fmla="*/ 996 h 2094145"/>
                <a:gd name="connsiteX9" fmla="*/ 1321506 w 2017816"/>
                <a:gd name="connsiteY9" fmla="*/ 191496 h 2094145"/>
                <a:gd name="connsiteX10" fmla="*/ 1454856 w 2017816"/>
                <a:gd name="connsiteY10" fmla="*/ 391521 h 2094145"/>
                <a:gd name="connsiteX11" fmla="*/ 1797756 w 2017816"/>
                <a:gd name="connsiteY11" fmla="*/ 391521 h 2094145"/>
                <a:gd name="connsiteX12" fmla="*/ 1626306 w 2017816"/>
                <a:gd name="connsiteY12" fmla="*/ 677271 h 2094145"/>
                <a:gd name="connsiteX13" fmla="*/ 1931106 w 2017816"/>
                <a:gd name="connsiteY13" fmla="*/ 829671 h 2094145"/>
                <a:gd name="connsiteX14" fmla="*/ 2007306 w 2017816"/>
                <a:gd name="connsiteY14" fmla="*/ 1105896 h 2094145"/>
                <a:gd name="connsiteX15" fmla="*/ 1740606 w 2017816"/>
                <a:gd name="connsiteY15" fmla="*/ 1220196 h 2094145"/>
                <a:gd name="connsiteX16" fmla="*/ 1721556 w 2017816"/>
                <a:gd name="connsiteY16" fmla="*/ 1401171 h 2094145"/>
                <a:gd name="connsiteX17" fmla="*/ 1873956 w 2017816"/>
                <a:gd name="connsiteY17" fmla="*/ 1629771 h 2094145"/>
                <a:gd name="connsiteX18" fmla="*/ 1692981 w 2017816"/>
                <a:gd name="connsiteY18" fmla="*/ 1839321 h 2094145"/>
                <a:gd name="connsiteX19" fmla="*/ 1388181 w 2017816"/>
                <a:gd name="connsiteY19" fmla="*/ 1753596 h 2094145"/>
                <a:gd name="connsiteX20" fmla="*/ 1007181 w 2017816"/>
                <a:gd name="connsiteY20" fmla="*/ 1982196 h 2094145"/>
                <a:gd name="connsiteX21" fmla="*/ 854781 w 2017816"/>
                <a:gd name="connsiteY21" fmla="*/ 2086971 h 2094145"/>
                <a:gd name="connsiteX22" fmla="*/ 502356 w 2017816"/>
                <a:gd name="connsiteY22" fmla="*/ 2029821 h 2094145"/>
                <a:gd name="connsiteX23" fmla="*/ 435681 w 2017816"/>
                <a:gd name="connsiteY23" fmla="*/ 1591671 h 2094145"/>
                <a:gd name="connsiteX24" fmla="*/ 140406 w 2017816"/>
                <a:gd name="connsiteY24" fmla="*/ 1305921 h 2094145"/>
                <a:gd name="connsiteX25" fmla="*/ 121356 w 2017816"/>
                <a:gd name="connsiteY25" fmla="*/ 1124946 h 2094145"/>
                <a:gd name="connsiteX0" fmla="*/ 121356 w 2017816"/>
                <a:gd name="connsiteY0" fmla="*/ 1124946 h 2094145"/>
                <a:gd name="connsiteX1" fmla="*/ 7056 w 2017816"/>
                <a:gd name="connsiteY1" fmla="*/ 886821 h 2094145"/>
                <a:gd name="connsiteX2" fmla="*/ 45156 w 2017816"/>
                <a:gd name="connsiteY2" fmla="*/ 734421 h 2094145"/>
                <a:gd name="connsiteX3" fmla="*/ 311856 w 2017816"/>
                <a:gd name="connsiteY3" fmla="*/ 658221 h 2094145"/>
                <a:gd name="connsiteX4" fmla="*/ 426156 w 2017816"/>
                <a:gd name="connsiteY4" fmla="*/ 324846 h 2094145"/>
                <a:gd name="connsiteX5" fmla="*/ 902406 w 2017816"/>
                <a:gd name="connsiteY5" fmla="*/ 448671 h 2094145"/>
                <a:gd name="connsiteX6" fmla="*/ 1054806 w 2017816"/>
                <a:gd name="connsiteY6" fmla="*/ 86721 h 2094145"/>
                <a:gd name="connsiteX7" fmla="*/ 1035756 w 2017816"/>
                <a:gd name="connsiteY7" fmla="*/ 115296 h 2094145"/>
                <a:gd name="connsiteX8" fmla="*/ 1159581 w 2017816"/>
                <a:gd name="connsiteY8" fmla="*/ 996 h 2094145"/>
                <a:gd name="connsiteX9" fmla="*/ 1321506 w 2017816"/>
                <a:gd name="connsiteY9" fmla="*/ 191496 h 2094145"/>
                <a:gd name="connsiteX10" fmla="*/ 1454856 w 2017816"/>
                <a:gd name="connsiteY10" fmla="*/ 391521 h 2094145"/>
                <a:gd name="connsiteX11" fmla="*/ 1797756 w 2017816"/>
                <a:gd name="connsiteY11" fmla="*/ 391521 h 2094145"/>
                <a:gd name="connsiteX12" fmla="*/ 1626306 w 2017816"/>
                <a:gd name="connsiteY12" fmla="*/ 677271 h 2094145"/>
                <a:gd name="connsiteX13" fmla="*/ 1931106 w 2017816"/>
                <a:gd name="connsiteY13" fmla="*/ 829671 h 2094145"/>
                <a:gd name="connsiteX14" fmla="*/ 2007306 w 2017816"/>
                <a:gd name="connsiteY14" fmla="*/ 1105896 h 2094145"/>
                <a:gd name="connsiteX15" fmla="*/ 1740606 w 2017816"/>
                <a:gd name="connsiteY15" fmla="*/ 1220196 h 2094145"/>
                <a:gd name="connsiteX16" fmla="*/ 1721556 w 2017816"/>
                <a:gd name="connsiteY16" fmla="*/ 1401171 h 2094145"/>
                <a:gd name="connsiteX17" fmla="*/ 1873956 w 2017816"/>
                <a:gd name="connsiteY17" fmla="*/ 1629771 h 2094145"/>
                <a:gd name="connsiteX18" fmla="*/ 1692981 w 2017816"/>
                <a:gd name="connsiteY18" fmla="*/ 1839321 h 2094145"/>
                <a:gd name="connsiteX19" fmla="*/ 1388181 w 2017816"/>
                <a:gd name="connsiteY19" fmla="*/ 1753596 h 2094145"/>
                <a:gd name="connsiteX20" fmla="*/ 1007181 w 2017816"/>
                <a:gd name="connsiteY20" fmla="*/ 1982196 h 2094145"/>
                <a:gd name="connsiteX21" fmla="*/ 854781 w 2017816"/>
                <a:gd name="connsiteY21" fmla="*/ 2086971 h 2094145"/>
                <a:gd name="connsiteX22" fmla="*/ 502356 w 2017816"/>
                <a:gd name="connsiteY22" fmla="*/ 2029821 h 2094145"/>
                <a:gd name="connsiteX23" fmla="*/ 435681 w 2017816"/>
                <a:gd name="connsiteY23" fmla="*/ 1591671 h 2094145"/>
                <a:gd name="connsiteX24" fmla="*/ 207081 w 2017816"/>
                <a:gd name="connsiteY24" fmla="*/ 1296396 h 2094145"/>
                <a:gd name="connsiteX25" fmla="*/ 121356 w 2017816"/>
                <a:gd name="connsiteY25" fmla="*/ 1124946 h 209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17816" h="2094145">
                  <a:moveTo>
                    <a:pt x="121356" y="1124946"/>
                  </a:moveTo>
                  <a:cubicBezTo>
                    <a:pt x="88019" y="1056684"/>
                    <a:pt x="19756" y="951908"/>
                    <a:pt x="7056" y="886821"/>
                  </a:cubicBezTo>
                  <a:cubicBezTo>
                    <a:pt x="-5644" y="821734"/>
                    <a:pt x="-5644" y="772521"/>
                    <a:pt x="45156" y="734421"/>
                  </a:cubicBezTo>
                  <a:cubicBezTo>
                    <a:pt x="95956" y="696321"/>
                    <a:pt x="248356" y="726483"/>
                    <a:pt x="311856" y="658221"/>
                  </a:cubicBezTo>
                  <a:cubicBezTo>
                    <a:pt x="375356" y="589959"/>
                    <a:pt x="327731" y="359771"/>
                    <a:pt x="426156" y="324846"/>
                  </a:cubicBezTo>
                  <a:cubicBezTo>
                    <a:pt x="524581" y="289921"/>
                    <a:pt x="797631" y="488358"/>
                    <a:pt x="902406" y="448671"/>
                  </a:cubicBezTo>
                  <a:cubicBezTo>
                    <a:pt x="1007181" y="408984"/>
                    <a:pt x="1032581" y="142283"/>
                    <a:pt x="1054806" y="86721"/>
                  </a:cubicBezTo>
                  <a:cubicBezTo>
                    <a:pt x="1077031" y="31159"/>
                    <a:pt x="1018294" y="129583"/>
                    <a:pt x="1035756" y="115296"/>
                  </a:cubicBezTo>
                  <a:cubicBezTo>
                    <a:pt x="1053218" y="101009"/>
                    <a:pt x="1111956" y="-11704"/>
                    <a:pt x="1159581" y="996"/>
                  </a:cubicBezTo>
                  <a:cubicBezTo>
                    <a:pt x="1207206" y="13696"/>
                    <a:pt x="1272294" y="126409"/>
                    <a:pt x="1321506" y="191496"/>
                  </a:cubicBezTo>
                  <a:cubicBezTo>
                    <a:pt x="1370718" y="256583"/>
                    <a:pt x="1375481" y="358184"/>
                    <a:pt x="1454856" y="391521"/>
                  </a:cubicBezTo>
                  <a:cubicBezTo>
                    <a:pt x="1534231" y="424858"/>
                    <a:pt x="1769181" y="343896"/>
                    <a:pt x="1797756" y="391521"/>
                  </a:cubicBezTo>
                  <a:cubicBezTo>
                    <a:pt x="1826331" y="439146"/>
                    <a:pt x="1604081" y="604246"/>
                    <a:pt x="1626306" y="677271"/>
                  </a:cubicBezTo>
                  <a:cubicBezTo>
                    <a:pt x="1648531" y="750296"/>
                    <a:pt x="1867606" y="758234"/>
                    <a:pt x="1931106" y="829671"/>
                  </a:cubicBezTo>
                  <a:cubicBezTo>
                    <a:pt x="1994606" y="901108"/>
                    <a:pt x="2039056" y="1040809"/>
                    <a:pt x="2007306" y="1105896"/>
                  </a:cubicBezTo>
                  <a:cubicBezTo>
                    <a:pt x="1975556" y="1170983"/>
                    <a:pt x="1788231" y="1170984"/>
                    <a:pt x="1740606" y="1220196"/>
                  </a:cubicBezTo>
                  <a:cubicBezTo>
                    <a:pt x="1692981" y="1269409"/>
                    <a:pt x="1699331" y="1332909"/>
                    <a:pt x="1721556" y="1401171"/>
                  </a:cubicBezTo>
                  <a:cubicBezTo>
                    <a:pt x="1743781" y="1469433"/>
                    <a:pt x="1878719" y="1556746"/>
                    <a:pt x="1873956" y="1629771"/>
                  </a:cubicBezTo>
                  <a:cubicBezTo>
                    <a:pt x="1869193" y="1702796"/>
                    <a:pt x="1773943" y="1818684"/>
                    <a:pt x="1692981" y="1839321"/>
                  </a:cubicBezTo>
                  <a:cubicBezTo>
                    <a:pt x="1612019" y="1859958"/>
                    <a:pt x="1502481" y="1729784"/>
                    <a:pt x="1388181" y="1753596"/>
                  </a:cubicBezTo>
                  <a:cubicBezTo>
                    <a:pt x="1273881" y="1777408"/>
                    <a:pt x="1096081" y="1926634"/>
                    <a:pt x="1007181" y="1982196"/>
                  </a:cubicBezTo>
                  <a:cubicBezTo>
                    <a:pt x="918281" y="2037759"/>
                    <a:pt x="938919" y="2079034"/>
                    <a:pt x="854781" y="2086971"/>
                  </a:cubicBezTo>
                  <a:cubicBezTo>
                    <a:pt x="770644" y="2094909"/>
                    <a:pt x="572206" y="2112371"/>
                    <a:pt x="502356" y="2029821"/>
                  </a:cubicBezTo>
                  <a:cubicBezTo>
                    <a:pt x="432506" y="1947271"/>
                    <a:pt x="500768" y="1699621"/>
                    <a:pt x="435681" y="1591671"/>
                  </a:cubicBezTo>
                  <a:cubicBezTo>
                    <a:pt x="370594" y="1483721"/>
                    <a:pt x="259468" y="1372596"/>
                    <a:pt x="207081" y="1296396"/>
                  </a:cubicBezTo>
                  <a:cubicBezTo>
                    <a:pt x="154694" y="1220196"/>
                    <a:pt x="154693" y="1193208"/>
                    <a:pt x="121356" y="1124946"/>
                  </a:cubicBezTo>
                  <a:close/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Moon 7"/>
            <p:cNvSpPr/>
            <p:nvPr/>
          </p:nvSpPr>
          <p:spPr>
            <a:xfrm rot="4460114">
              <a:off x="2781298" y="1605424"/>
              <a:ext cx="304800" cy="304800"/>
            </a:xfrm>
            <a:prstGeom prst="moon">
              <a:avLst/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Moon 18"/>
            <p:cNvSpPr/>
            <p:nvPr/>
          </p:nvSpPr>
          <p:spPr>
            <a:xfrm rot="8165951">
              <a:off x="3559186" y="2432039"/>
              <a:ext cx="304800" cy="304800"/>
            </a:xfrm>
            <a:prstGeom prst="moon">
              <a:avLst>
                <a:gd name="adj" fmla="val 38154"/>
              </a:avLst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Moon 19"/>
            <p:cNvSpPr/>
            <p:nvPr/>
          </p:nvSpPr>
          <p:spPr>
            <a:xfrm rot="12770023">
              <a:off x="3668570" y="3881827"/>
              <a:ext cx="414007" cy="559814"/>
            </a:xfrm>
            <a:prstGeom prst="moon">
              <a:avLst>
                <a:gd name="adj" fmla="val 38154"/>
              </a:avLst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Moon 20"/>
            <p:cNvSpPr/>
            <p:nvPr/>
          </p:nvSpPr>
          <p:spPr>
            <a:xfrm rot="17600320">
              <a:off x="2278575" y="4237153"/>
              <a:ext cx="414007" cy="527229"/>
            </a:xfrm>
            <a:prstGeom prst="moon">
              <a:avLst>
                <a:gd name="adj" fmla="val 38154"/>
              </a:avLst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Moon 21"/>
            <p:cNvSpPr/>
            <p:nvPr/>
          </p:nvSpPr>
          <p:spPr>
            <a:xfrm rot="1909274">
              <a:off x="1535511" y="2653965"/>
              <a:ext cx="414007" cy="527229"/>
            </a:xfrm>
            <a:prstGeom prst="moon">
              <a:avLst>
                <a:gd name="adj" fmla="val 38154"/>
              </a:avLst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05012" y="2214562"/>
              <a:ext cx="1396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Stage II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14153" y="3444972"/>
              <a:ext cx="9412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Stage I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24174" y="1576381"/>
              <a:ext cx="1397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Stage III</a:t>
              </a:r>
              <a:endParaRPr lang="en-US" dirty="0"/>
            </a:p>
          </p:txBody>
        </p:sp>
      </p:grpSp>
      <p:sp>
        <p:nvSpPr>
          <p:cNvPr id="12" name="Flowchart: Process 11"/>
          <p:cNvSpPr/>
          <p:nvPr/>
        </p:nvSpPr>
        <p:spPr>
          <a:xfrm>
            <a:off x="2912095" y="5334000"/>
            <a:ext cx="45719" cy="1228725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5105400" y="5288756"/>
            <a:ext cx="45719" cy="1228725"/>
          </a:xfrm>
          <a:prstGeom prst="flowChartProces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>
            <a:stCxn id="30" idx="1"/>
          </p:cNvCxnSpPr>
          <p:nvPr/>
        </p:nvCxnSpPr>
        <p:spPr>
          <a:xfrm flipV="1">
            <a:off x="5105400" y="5903118"/>
            <a:ext cx="20955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14950" y="5791200"/>
            <a:ext cx="0" cy="228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10200" y="5848350"/>
            <a:ext cx="0" cy="1143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8592" name="Straight Connector 238591"/>
          <p:cNvCxnSpPr/>
          <p:nvPr/>
        </p:nvCxnSpPr>
        <p:spPr>
          <a:xfrm>
            <a:off x="3124200" y="5361383"/>
            <a:ext cx="0" cy="117395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8601" name="Freeform 238600"/>
          <p:cNvSpPr/>
          <p:nvPr/>
        </p:nvSpPr>
        <p:spPr>
          <a:xfrm>
            <a:off x="3235799" y="5361383"/>
            <a:ext cx="83646" cy="1152525"/>
          </a:xfrm>
          <a:custGeom>
            <a:avLst/>
            <a:gdLst>
              <a:gd name="connsiteX0" fmla="*/ 163456 w 249808"/>
              <a:gd name="connsiteY0" fmla="*/ 0 h 1466850"/>
              <a:gd name="connsiteX1" fmla="*/ 1531 w 249808"/>
              <a:gd name="connsiteY1" fmla="*/ 571500 h 1466850"/>
              <a:gd name="connsiteX2" fmla="*/ 249181 w 249808"/>
              <a:gd name="connsiteY2" fmla="*/ 923925 h 1466850"/>
              <a:gd name="connsiteX3" fmla="*/ 77731 w 249808"/>
              <a:gd name="connsiteY3" fmla="*/ 1466850 h 1466850"/>
              <a:gd name="connsiteX4" fmla="*/ 77731 w 249808"/>
              <a:gd name="connsiteY4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808" h="1466850">
                <a:moveTo>
                  <a:pt x="163456" y="0"/>
                </a:moveTo>
                <a:cubicBezTo>
                  <a:pt x="75350" y="208756"/>
                  <a:pt x="-12756" y="417513"/>
                  <a:pt x="1531" y="571500"/>
                </a:cubicBezTo>
                <a:cubicBezTo>
                  <a:pt x="15818" y="725487"/>
                  <a:pt x="236481" y="774700"/>
                  <a:pt x="249181" y="923925"/>
                </a:cubicBezTo>
                <a:cubicBezTo>
                  <a:pt x="261881" y="1073150"/>
                  <a:pt x="77731" y="1466850"/>
                  <a:pt x="77731" y="1466850"/>
                </a:cubicBezTo>
                <a:lnTo>
                  <a:pt x="77731" y="146685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 48"/>
          <p:cNvSpPr/>
          <p:nvPr/>
        </p:nvSpPr>
        <p:spPr>
          <a:xfrm>
            <a:off x="3360738" y="5361383"/>
            <a:ext cx="187649" cy="1152525"/>
          </a:xfrm>
          <a:custGeom>
            <a:avLst/>
            <a:gdLst>
              <a:gd name="connsiteX0" fmla="*/ 163456 w 249808"/>
              <a:gd name="connsiteY0" fmla="*/ 0 h 1466850"/>
              <a:gd name="connsiteX1" fmla="*/ 1531 w 249808"/>
              <a:gd name="connsiteY1" fmla="*/ 571500 h 1466850"/>
              <a:gd name="connsiteX2" fmla="*/ 249181 w 249808"/>
              <a:gd name="connsiteY2" fmla="*/ 923925 h 1466850"/>
              <a:gd name="connsiteX3" fmla="*/ 77731 w 249808"/>
              <a:gd name="connsiteY3" fmla="*/ 1466850 h 1466850"/>
              <a:gd name="connsiteX4" fmla="*/ 77731 w 249808"/>
              <a:gd name="connsiteY4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808" h="1466850">
                <a:moveTo>
                  <a:pt x="163456" y="0"/>
                </a:moveTo>
                <a:cubicBezTo>
                  <a:pt x="75350" y="208756"/>
                  <a:pt x="-12756" y="417513"/>
                  <a:pt x="1531" y="571500"/>
                </a:cubicBezTo>
                <a:cubicBezTo>
                  <a:pt x="15818" y="725487"/>
                  <a:pt x="236481" y="774700"/>
                  <a:pt x="249181" y="923925"/>
                </a:cubicBezTo>
                <a:cubicBezTo>
                  <a:pt x="261881" y="1073150"/>
                  <a:pt x="77731" y="1466850"/>
                  <a:pt x="77731" y="1466850"/>
                </a:cubicBezTo>
                <a:lnTo>
                  <a:pt x="77731" y="146685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reeform 49"/>
          <p:cNvSpPr/>
          <p:nvPr/>
        </p:nvSpPr>
        <p:spPr>
          <a:xfrm>
            <a:off x="3499696" y="5353645"/>
            <a:ext cx="375299" cy="1152525"/>
          </a:xfrm>
          <a:custGeom>
            <a:avLst/>
            <a:gdLst>
              <a:gd name="connsiteX0" fmla="*/ 163456 w 249808"/>
              <a:gd name="connsiteY0" fmla="*/ 0 h 1466850"/>
              <a:gd name="connsiteX1" fmla="*/ 1531 w 249808"/>
              <a:gd name="connsiteY1" fmla="*/ 571500 h 1466850"/>
              <a:gd name="connsiteX2" fmla="*/ 249181 w 249808"/>
              <a:gd name="connsiteY2" fmla="*/ 923925 h 1466850"/>
              <a:gd name="connsiteX3" fmla="*/ 77731 w 249808"/>
              <a:gd name="connsiteY3" fmla="*/ 1466850 h 1466850"/>
              <a:gd name="connsiteX4" fmla="*/ 77731 w 249808"/>
              <a:gd name="connsiteY4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808" h="1466850">
                <a:moveTo>
                  <a:pt x="163456" y="0"/>
                </a:moveTo>
                <a:cubicBezTo>
                  <a:pt x="75350" y="208756"/>
                  <a:pt x="-12756" y="417513"/>
                  <a:pt x="1531" y="571500"/>
                </a:cubicBezTo>
                <a:cubicBezTo>
                  <a:pt x="15818" y="725487"/>
                  <a:pt x="236481" y="774700"/>
                  <a:pt x="249181" y="923925"/>
                </a:cubicBezTo>
                <a:cubicBezTo>
                  <a:pt x="261881" y="1073150"/>
                  <a:pt x="77731" y="1466850"/>
                  <a:pt x="77731" y="1466850"/>
                </a:cubicBezTo>
                <a:lnTo>
                  <a:pt x="77731" y="146685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 50"/>
          <p:cNvSpPr/>
          <p:nvPr/>
        </p:nvSpPr>
        <p:spPr>
          <a:xfrm>
            <a:off x="3613636" y="5304830"/>
            <a:ext cx="727912" cy="1201340"/>
          </a:xfrm>
          <a:custGeom>
            <a:avLst/>
            <a:gdLst>
              <a:gd name="connsiteX0" fmla="*/ 163456 w 249808"/>
              <a:gd name="connsiteY0" fmla="*/ 0 h 1466850"/>
              <a:gd name="connsiteX1" fmla="*/ 1531 w 249808"/>
              <a:gd name="connsiteY1" fmla="*/ 571500 h 1466850"/>
              <a:gd name="connsiteX2" fmla="*/ 249181 w 249808"/>
              <a:gd name="connsiteY2" fmla="*/ 923925 h 1466850"/>
              <a:gd name="connsiteX3" fmla="*/ 77731 w 249808"/>
              <a:gd name="connsiteY3" fmla="*/ 1466850 h 1466850"/>
              <a:gd name="connsiteX4" fmla="*/ 77731 w 249808"/>
              <a:gd name="connsiteY4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808" h="1466850">
                <a:moveTo>
                  <a:pt x="163456" y="0"/>
                </a:moveTo>
                <a:cubicBezTo>
                  <a:pt x="75350" y="208756"/>
                  <a:pt x="-12756" y="417513"/>
                  <a:pt x="1531" y="571500"/>
                </a:cubicBezTo>
                <a:cubicBezTo>
                  <a:pt x="15818" y="725487"/>
                  <a:pt x="236481" y="774700"/>
                  <a:pt x="249181" y="923925"/>
                </a:cubicBezTo>
                <a:cubicBezTo>
                  <a:pt x="261881" y="1073150"/>
                  <a:pt x="77731" y="1466850"/>
                  <a:pt x="77731" y="1466850"/>
                </a:cubicBezTo>
                <a:lnTo>
                  <a:pt x="77731" y="146685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02689" y="5334000"/>
            <a:ext cx="2766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b="1" dirty="0" smtClean="0"/>
              <a:t>*	Distorted </a:t>
            </a:r>
            <a:r>
              <a:rPr lang="en-US" b="1" dirty="0" smtClean="0"/>
              <a:t>IF: fast part meets a higher E-field (closer to ground) and becomes faster</a:t>
            </a:r>
            <a:endParaRPr lang="en-US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5497512" y="5490923"/>
            <a:ext cx="34734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*Ref.  </a:t>
            </a:r>
            <a:r>
              <a:rPr lang="en-US" sz="1600" b="1" i="1" dirty="0"/>
              <a:t>SIAM J. APPL. MATH</a:t>
            </a:r>
            <a:r>
              <a:rPr lang="en-US" sz="1600" b="1" dirty="0"/>
              <a:t>, </a:t>
            </a:r>
            <a:r>
              <a:rPr lang="en-US" sz="1600" b="1" dirty="0" smtClean="0"/>
              <a:t>2007 (for negative IF only)</a:t>
            </a:r>
            <a:endParaRPr lang="en-US" dirty="0" smtClean="0"/>
          </a:p>
        </p:txBody>
      </p:sp>
      <p:grpSp>
        <p:nvGrpSpPr>
          <p:cNvPr id="238602" name="Group 238601"/>
          <p:cNvGrpSpPr/>
          <p:nvPr/>
        </p:nvGrpSpPr>
        <p:grpSpPr>
          <a:xfrm rot="5400000">
            <a:off x="1333532" y="4610100"/>
            <a:ext cx="304800" cy="228600"/>
            <a:chOff x="639339" y="4231482"/>
            <a:chExt cx="304800" cy="228600"/>
          </a:xfrm>
        </p:grpSpPr>
        <p:cxnSp>
          <p:nvCxnSpPr>
            <p:cNvPr id="54" name="Straight Connector 53"/>
            <p:cNvCxnSpPr/>
            <p:nvPr/>
          </p:nvCxnSpPr>
          <p:spPr>
            <a:xfrm flipV="1">
              <a:off x="639339" y="4343400"/>
              <a:ext cx="209550" cy="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848889" y="4231482"/>
              <a:ext cx="0" cy="2286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944139" y="4288632"/>
              <a:ext cx="0" cy="1143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38605" name="Straight Arrow Connector 238604"/>
          <p:cNvCxnSpPr/>
          <p:nvPr/>
        </p:nvCxnSpPr>
        <p:spPr>
          <a:xfrm>
            <a:off x="3687404" y="6096000"/>
            <a:ext cx="94741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8606" name="TextBox 238605"/>
          <p:cNvSpPr txBox="1"/>
          <p:nvPr/>
        </p:nvSpPr>
        <p:spPr>
          <a:xfrm>
            <a:off x="4338975" y="571845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2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Line 2"/>
          <p:cNvSpPr>
            <a:spLocks noChangeShapeType="1"/>
          </p:cNvSpPr>
          <p:nvPr/>
        </p:nvSpPr>
        <p:spPr bwMode="auto">
          <a:xfrm>
            <a:off x="533400" y="6858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1949471" y="76200"/>
            <a:ext cx="529427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EXISTING MODEL </a:t>
            </a:r>
            <a:r>
              <a:rPr lang="en-US" sz="2600" b="1" dirty="0">
                <a:sym typeface="Symbol" pitchFamily="18" charset="2"/>
              </a:rPr>
              <a:t></a:t>
            </a:r>
            <a:r>
              <a:rPr lang="en-US" sz="2600" b="1" dirty="0"/>
              <a:t> </a:t>
            </a:r>
            <a:r>
              <a:rPr lang="en-US" sz="2600" b="1" dirty="0" smtClean="0"/>
              <a:t>S</a:t>
            </a:r>
            <a:r>
              <a:rPr lang="en-US" sz="2600" b="1" baseline="-25000" dirty="0" smtClean="0"/>
              <a:t>e</a:t>
            </a:r>
            <a:r>
              <a:rPr lang="en-US" sz="2600" b="1" dirty="0" smtClean="0"/>
              <a:t> AND [e] </a:t>
            </a:r>
            <a:endParaRPr lang="en-US" sz="2600" b="1" dirty="0"/>
          </a:p>
        </p:txBody>
      </p:sp>
      <p:grpSp>
        <p:nvGrpSpPr>
          <p:cNvPr id="228356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28357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8358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257968" y="764738"/>
            <a:ext cx="86772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Initial circular IF breaks into multi-streamers; speed </a:t>
            </a:r>
            <a:r>
              <a:rPr lang="en-US" b="1" dirty="0" smtClean="0">
                <a:sym typeface="Symbol"/>
              </a:rPr>
              <a:t> 5x10</a:t>
            </a:r>
            <a:r>
              <a:rPr lang="en-US" b="1" baseline="30000" dirty="0" smtClean="0">
                <a:sym typeface="Symbol"/>
              </a:rPr>
              <a:t>7</a:t>
            </a:r>
            <a:r>
              <a:rPr lang="en-US" b="1" dirty="0" smtClean="0">
                <a:sym typeface="Symbol"/>
              </a:rPr>
              <a:t> cms</a:t>
            </a:r>
            <a:r>
              <a:rPr lang="en-US" b="1" baseline="30000" dirty="0" smtClean="0">
                <a:sym typeface="Symbol"/>
              </a:rPr>
              <a:t>-1</a:t>
            </a:r>
            <a:r>
              <a:rPr lang="en-US" b="1" dirty="0" smtClean="0"/>
              <a:t>; S</a:t>
            </a:r>
            <a:r>
              <a:rPr lang="en-US" b="1" baseline="-25000" dirty="0" smtClean="0"/>
              <a:t>e</a:t>
            </a:r>
            <a:r>
              <a:rPr lang="en-US" b="1" dirty="0" smtClean="0"/>
              <a:t> vanishes as the voltage at the power electrode turns off.  </a:t>
            </a:r>
            <a:endParaRPr lang="en-US" b="1" dirty="0"/>
          </a:p>
        </p:txBody>
      </p:sp>
      <p:sp>
        <p:nvSpPr>
          <p:cNvPr id="228377" name="Text Box 25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sp>
        <p:nvSpPr>
          <p:cNvPr id="17" name="ZoneTexte 7"/>
          <p:cNvSpPr txBox="1">
            <a:spLocks noChangeArrowheads="1"/>
          </p:cNvSpPr>
          <p:nvPr/>
        </p:nvSpPr>
        <p:spPr bwMode="auto">
          <a:xfrm>
            <a:off x="1143000" y="6324600"/>
            <a:ext cx="168275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dirty="0">
                <a:latin typeface="Calibri" pitchFamily="34" charset="0"/>
              </a:rPr>
              <a:t> </a:t>
            </a:r>
            <a:r>
              <a:rPr lang="fr-FR" sz="1500" b="1" dirty="0"/>
              <a:t>Animation Slide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1447800"/>
            <a:ext cx="4438981" cy="4438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447801"/>
            <a:ext cx="4457700" cy="4457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399" y="5849035"/>
            <a:ext cx="17748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Log. scale</a:t>
            </a:r>
            <a:r>
              <a:rPr lang="en-US" sz="1500" b="1" dirty="0"/>
              <a:t>,</a:t>
            </a:r>
            <a:r>
              <a:rPr lang="en-US" sz="1500" b="1" dirty="0" smtClean="0"/>
              <a:t> 4 dec.</a:t>
            </a:r>
            <a:endParaRPr lang="en-US" sz="1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Line 2"/>
          <p:cNvSpPr>
            <a:spLocks noChangeShapeType="1"/>
          </p:cNvSpPr>
          <p:nvPr/>
        </p:nvSpPr>
        <p:spPr bwMode="auto">
          <a:xfrm>
            <a:off x="533400" y="6858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1600021" y="138113"/>
            <a:ext cx="599317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EXISTING MODEL </a:t>
            </a:r>
            <a:r>
              <a:rPr lang="en-US" sz="2600" b="1" dirty="0">
                <a:sym typeface="Symbol" pitchFamily="18" charset="2"/>
              </a:rPr>
              <a:t></a:t>
            </a:r>
            <a:r>
              <a:rPr lang="en-US" sz="2600" b="1" dirty="0"/>
              <a:t> </a:t>
            </a:r>
            <a:r>
              <a:rPr lang="en-US" sz="2600" b="1" dirty="0" smtClean="0"/>
              <a:t>[N</a:t>
            </a:r>
            <a:r>
              <a:rPr lang="en-US" sz="2600" b="1" baseline="-25000" dirty="0" smtClean="0"/>
              <a:t>2</a:t>
            </a:r>
            <a:r>
              <a:rPr lang="en-US" sz="2600" b="1" dirty="0" smtClean="0"/>
              <a:t>**]  AND S</a:t>
            </a:r>
            <a:r>
              <a:rPr lang="en-US" sz="2600" b="1" baseline="-25000" dirty="0" smtClean="0"/>
              <a:t>p</a:t>
            </a:r>
            <a:r>
              <a:rPr lang="en-US" sz="2600" b="1" dirty="0" smtClean="0"/>
              <a:t>  </a:t>
            </a:r>
            <a:endParaRPr lang="en-US" sz="2600" b="1" dirty="0"/>
          </a:p>
        </p:txBody>
      </p:sp>
      <p:grpSp>
        <p:nvGrpSpPr>
          <p:cNvPr id="228356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28357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8358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350838" y="725269"/>
            <a:ext cx="86772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Initially similar to [e</a:t>
            </a:r>
            <a:r>
              <a:rPr lang="en-US" b="1" dirty="0"/>
              <a:t>], [N</a:t>
            </a:r>
            <a:r>
              <a:rPr lang="en-US" b="1" baseline="-25000" dirty="0"/>
              <a:t>2</a:t>
            </a:r>
            <a:r>
              <a:rPr lang="en-US" b="1" dirty="0"/>
              <a:t>**]</a:t>
            </a:r>
            <a:r>
              <a:rPr lang="en-US" b="1" dirty="0" smtClean="0"/>
              <a:t> has finite life-time and later peaks at the streamer heads. </a:t>
            </a:r>
            <a:r>
              <a:rPr lang="en-US" b="1" dirty="0"/>
              <a:t>Photoionization source </a:t>
            </a:r>
            <a:r>
              <a:rPr lang="en-US" b="1" dirty="0" smtClean="0"/>
              <a:t>S</a:t>
            </a:r>
            <a:r>
              <a:rPr lang="en-US" b="1" baseline="-25000" dirty="0" smtClean="0"/>
              <a:t>p</a:t>
            </a:r>
            <a:r>
              <a:rPr lang="en-US" b="1" dirty="0" smtClean="0"/>
              <a:t>,  locally smooth, all directions </a:t>
            </a:r>
          </a:p>
        </p:txBody>
      </p:sp>
      <p:sp>
        <p:nvSpPr>
          <p:cNvPr id="228377" name="Text Box 25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sp>
        <p:nvSpPr>
          <p:cNvPr id="9" name="ZoneTexte 7"/>
          <p:cNvSpPr txBox="1">
            <a:spLocks noChangeArrowheads="1"/>
          </p:cNvSpPr>
          <p:nvPr/>
        </p:nvSpPr>
        <p:spPr bwMode="auto">
          <a:xfrm>
            <a:off x="1143000" y="6324600"/>
            <a:ext cx="168275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dirty="0">
                <a:latin typeface="Calibri" pitchFamily="34" charset="0"/>
              </a:rPr>
              <a:t> </a:t>
            </a:r>
            <a:r>
              <a:rPr lang="fr-FR" sz="1500" b="1" dirty="0"/>
              <a:t>Animation Slide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327"/>
            <a:ext cx="4462272" cy="4462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1328"/>
            <a:ext cx="4462272" cy="44622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62399" y="5867400"/>
            <a:ext cx="17748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Log. scale</a:t>
            </a:r>
            <a:r>
              <a:rPr lang="en-US" sz="1500" b="1" dirty="0"/>
              <a:t>,</a:t>
            </a:r>
            <a:r>
              <a:rPr lang="en-US" sz="1500" b="1" dirty="0" smtClean="0"/>
              <a:t> 4 dec.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7613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Line 2"/>
          <p:cNvSpPr>
            <a:spLocks noChangeShapeType="1"/>
          </p:cNvSpPr>
          <p:nvPr/>
        </p:nvSpPr>
        <p:spPr bwMode="auto">
          <a:xfrm>
            <a:off x="533400" y="6858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1626178" y="138113"/>
            <a:ext cx="594085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STATISTICAL MODEL </a:t>
            </a:r>
            <a:r>
              <a:rPr lang="en-US" sz="2600" b="1" dirty="0">
                <a:sym typeface="Symbol" pitchFamily="18" charset="2"/>
              </a:rPr>
              <a:t></a:t>
            </a:r>
            <a:r>
              <a:rPr lang="en-US" sz="2600" b="1" dirty="0"/>
              <a:t> </a:t>
            </a:r>
            <a:r>
              <a:rPr lang="en-US" sz="2600" b="1" dirty="0" smtClean="0"/>
              <a:t>S</a:t>
            </a:r>
            <a:r>
              <a:rPr lang="en-US" sz="2600" b="1" baseline="-25000" dirty="0" smtClean="0"/>
              <a:t>e</a:t>
            </a:r>
            <a:r>
              <a:rPr lang="en-US" sz="2600" b="1" dirty="0" smtClean="0"/>
              <a:t> AND [e] </a:t>
            </a:r>
            <a:endParaRPr lang="en-US" sz="2600" b="1" dirty="0"/>
          </a:p>
        </p:txBody>
      </p:sp>
      <p:grpSp>
        <p:nvGrpSpPr>
          <p:cNvPr id="228356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28357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8358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28377" name="Text Box 25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sp>
        <p:nvSpPr>
          <p:cNvPr id="9" name="ZoneTexte 7"/>
          <p:cNvSpPr txBox="1">
            <a:spLocks noChangeArrowheads="1"/>
          </p:cNvSpPr>
          <p:nvPr/>
        </p:nvSpPr>
        <p:spPr bwMode="auto">
          <a:xfrm>
            <a:off x="1143000" y="6324600"/>
            <a:ext cx="168275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dirty="0">
                <a:latin typeface="Calibri" pitchFamily="34" charset="0"/>
              </a:rPr>
              <a:t> </a:t>
            </a:r>
            <a:r>
              <a:rPr lang="fr-FR" sz="1500" b="1" dirty="0"/>
              <a:t>Animation Slide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4533900" cy="4533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06" y="1472406"/>
            <a:ext cx="4547394" cy="45473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62399" y="5867400"/>
            <a:ext cx="17748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Log. scale</a:t>
            </a:r>
            <a:r>
              <a:rPr lang="en-US" sz="1500" b="1" dirty="0"/>
              <a:t>,</a:t>
            </a:r>
            <a:r>
              <a:rPr lang="en-US" sz="1500" b="1" dirty="0" smtClean="0"/>
              <a:t> 4 dec.</a:t>
            </a:r>
            <a:endParaRPr lang="en-US" sz="1500" b="1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04800" y="707969"/>
            <a:ext cx="867727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Statistically similar process of streamer formation</a:t>
            </a:r>
            <a:r>
              <a:rPr lang="en-US" b="1" dirty="0"/>
              <a:t>; speed </a:t>
            </a:r>
            <a:r>
              <a:rPr lang="en-US" b="1" dirty="0">
                <a:sym typeface="Symbol"/>
              </a:rPr>
              <a:t> </a:t>
            </a:r>
            <a:r>
              <a:rPr lang="en-US" b="1" dirty="0" smtClean="0">
                <a:sym typeface="Symbol"/>
              </a:rPr>
              <a:t>6x10</a:t>
            </a:r>
            <a:r>
              <a:rPr lang="en-US" b="1" baseline="30000" dirty="0" smtClean="0">
                <a:sym typeface="Symbol"/>
              </a:rPr>
              <a:t>7</a:t>
            </a:r>
            <a:r>
              <a:rPr lang="en-US" b="1" dirty="0" smtClean="0">
                <a:sym typeface="Symbol"/>
              </a:rPr>
              <a:t> </a:t>
            </a:r>
            <a:r>
              <a:rPr lang="en-US" b="1" dirty="0">
                <a:sym typeface="Symbol"/>
              </a:rPr>
              <a:t>cms</a:t>
            </a:r>
            <a:r>
              <a:rPr lang="en-US" b="1" baseline="30000" dirty="0">
                <a:sym typeface="Symbol"/>
              </a:rPr>
              <a:t>-1 </a:t>
            </a:r>
            <a:r>
              <a:rPr lang="en-US" b="1" dirty="0" smtClean="0"/>
              <a:t>.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Streamers jitter and change directions, bottom one branches at the end. 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73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Line 2"/>
          <p:cNvSpPr>
            <a:spLocks noChangeShapeType="1"/>
          </p:cNvSpPr>
          <p:nvPr/>
        </p:nvSpPr>
        <p:spPr bwMode="auto">
          <a:xfrm>
            <a:off x="533400" y="6858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1447444" y="138113"/>
            <a:ext cx="629832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STATISTICAL MODEL </a:t>
            </a:r>
            <a:r>
              <a:rPr lang="en-US" sz="2600" b="1" dirty="0">
                <a:sym typeface="Symbol" pitchFamily="18" charset="2"/>
              </a:rPr>
              <a:t></a:t>
            </a:r>
            <a:r>
              <a:rPr lang="en-US" sz="2600" b="1" dirty="0"/>
              <a:t> </a:t>
            </a:r>
            <a:r>
              <a:rPr lang="en-US" sz="2600" b="1" dirty="0" smtClean="0"/>
              <a:t>[N</a:t>
            </a:r>
            <a:r>
              <a:rPr lang="en-US" sz="2600" b="1" baseline="-25000" dirty="0" smtClean="0"/>
              <a:t>2</a:t>
            </a:r>
            <a:r>
              <a:rPr lang="en-US" sz="2600" b="1" dirty="0" smtClean="0"/>
              <a:t>**]  AND S</a:t>
            </a:r>
            <a:r>
              <a:rPr lang="en-US" sz="2600" b="1" baseline="-25000" dirty="0" smtClean="0"/>
              <a:t>p</a:t>
            </a:r>
            <a:endParaRPr lang="en-US" sz="2600" b="1" dirty="0"/>
          </a:p>
        </p:txBody>
      </p:sp>
      <p:grpSp>
        <p:nvGrpSpPr>
          <p:cNvPr id="228356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28357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8358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28377" name="Text Box 25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sp>
        <p:nvSpPr>
          <p:cNvPr id="9" name="ZoneTexte 7"/>
          <p:cNvSpPr txBox="1">
            <a:spLocks noChangeArrowheads="1"/>
          </p:cNvSpPr>
          <p:nvPr/>
        </p:nvSpPr>
        <p:spPr bwMode="auto">
          <a:xfrm>
            <a:off x="1143000" y="6324600"/>
            <a:ext cx="168275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dirty="0">
                <a:latin typeface="Calibri" pitchFamily="34" charset="0"/>
              </a:rPr>
              <a:t> </a:t>
            </a:r>
            <a:r>
              <a:rPr lang="fr-FR" sz="1500" b="1" dirty="0"/>
              <a:t>Animation Slide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405128"/>
            <a:ext cx="4462272" cy="4462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05128"/>
            <a:ext cx="4462272" cy="44622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62399" y="5867400"/>
            <a:ext cx="17748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Log. scale</a:t>
            </a:r>
            <a:r>
              <a:rPr lang="en-US" sz="1500" b="1" dirty="0"/>
              <a:t>,</a:t>
            </a:r>
            <a:r>
              <a:rPr lang="en-US" sz="1500" b="1" dirty="0" smtClean="0"/>
              <a:t> 4 dec.</a:t>
            </a:r>
            <a:endParaRPr lang="en-US" sz="1500" b="1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93688" y="741218"/>
            <a:ext cx="86772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[</a:t>
            </a:r>
            <a:r>
              <a:rPr lang="en-US" b="1" dirty="0"/>
              <a:t>N</a:t>
            </a:r>
            <a:r>
              <a:rPr lang="en-US" b="1" baseline="-25000" dirty="0"/>
              <a:t>2</a:t>
            </a:r>
            <a:r>
              <a:rPr lang="en-US" b="1" dirty="0"/>
              <a:t>**]</a:t>
            </a:r>
            <a:r>
              <a:rPr lang="en-US" b="1" dirty="0" smtClean="0"/>
              <a:t> has finite life-time and peaks at the streamer heads. </a:t>
            </a:r>
            <a:r>
              <a:rPr lang="en-US" b="1" dirty="0"/>
              <a:t>Photoionization source </a:t>
            </a:r>
            <a:r>
              <a:rPr lang="en-US" b="1" dirty="0" smtClean="0"/>
              <a:t>S</a:t>
            </a:r>
            <a:r>
              <a:rPr lang="en-US" b="1" baseline="-25000" dirty="0" smtClean="0"/>
              <a:t>p</a:t>
            </a:r>
            <a:r>
              <a:rPr lang="en-US" b="1" dirty="0" smtClean="0"/>
              <a:t>,  instantaneous random field, follow Green’s function statistically</a:t>
            </a:r>
          </a:p>
        </p:txBody>
      </p:sp>
    </p:spTree>
    <p:extLst>
      <p:ext uri="{BB962C8B-B14F-4D97-AF65-F5344CB8AC3E}">
        <p14:creationId xmlns:p14="http://schemas.microsoft.com/office/powerpoint/2010/main" val="23673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Line 2"/>
          <p:cNvSpPr>
            <a:spLocks noChangeShapeType="1"/>
          </p:cNvSpPr>
          <p:nvPr/>
        </p:nvSpPr>
        <p:spPr bwMode="auto">
          <a:xfrm>
            <a:off x="533400" y="6858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372506" y="138113"/>
            <a:ext cx="844821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MODEL COMPARISONS </a:t>
            </a:r>
            <a:r>
              <a:rPr lang="en-US" sz="2600" b="1" dirty="0">
                <a:sym typeface="Symbol" pitchFamily="18" charset="2"/>
              </a:rPr>
              <a:t></a:t>
            </a:r>
            <a:r>
              <a:rPr lang="en-US" sz="2600" b="1" dirty="0"/>
              <a:t> </a:t>
            </a:r>
            <a:r>
              <a:rPr lang="en-US" sz="2600" b="1" dirty="0" smtClean="0"/>
              <a:t>BRANCHING PROCESS</a:t>
            </a:r>
            <a:endParaRPr lang="en-US" sz="2600" b="1" dirty="0"/>
          </a:p>
        </p:txBody>
      </p:sp>
      <p:grpSp>
        <p:nvGrpSpPr>
          <p:cNvPr id="228356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28357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8358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180973" y="762000"/>
            <a:ext cx="3095627" cy="52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/>
              <a:t>In deterministic model, photoionization tends to smooth </a:t>
            </a:r>
            <a:r>
              <a:rPr lang="en-US" b="1" dirty="0" smtClean="0"/>
              <a:t>the E-Field</a:t>
            </a:r>
            <a:r>
              <a:rPr lang="en-US" b="1" dirty="0"/>
              <a:t>.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In </a:t>
            </a:r>
            <a:r>
              <a:rPr lang="en-US" b="1" dirty="0"/>
              <a:t>the statistical </a:t>
            </a:r>
            <a:r>
              <a:rPr lang="en-US" b="1" dirty="0" smtClean="0"/>
              <a:t>model, the </a:t>
            </a:r>
            <a:r>
              <a:rPr lang="en-US" b="1" i="1" dirty="0" smtClean="0"/>
              <a:t>instantaneous</a:t>
            </a:r>
            <a:r>
              <a:rPr lang="en-US" b="1" dirty="0" smtClean="0"/>
              <a:t> photoionization rate can be an order of magnitude higher than in the deterministic model. 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The large, statistical  fluctuations in photo-electron production </a:t>
            </a:r>
            <a:r>
              <a:rPr lang="en-US" b="1" dirty="0"/>
              <a:t>promote nonlinear </a:t>
            </a:r>
            <a:r>
              <a:rPr lang="en-US" b="1" dirty="0" smtClean="0"/>
              <a:t>instability, i.e. </a:t>
            </a:r>
            <a:r>
              <a:rPr lang="en-US" b="1" dirty="0"/>
              <a:t>streamer </a:t>
            </a:r>
            <a:r>
              <a:rPr lang="en-US" b="1" dirty="0" smtClean="0"/>
              <a:t>branching.  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Streamer branching occurs only sometimes.   </a:t>
            </a:r>
            <a:endParaRPr lang="en-US" b="1" dirty="0"/>
          </a:p>
        </p:txBody>
      </p:sp>
      <p:sp>
        <p:nvSpPr>
          <p:cNvPr id="228377" name="Text Box 25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16200000">
            <a:off x="2656683" y="1883053"/>
            <a:ext cx="1392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Aft>
                <a:spcPct val="20000"/>
              </a:spcAft>
              <a:buClr>
                <a:schemeClr val="tx1"/>
              </a:buClr>
            </a:pPr>
            <a:r>
              <a:rPr lang="en-US" b="1" dirty="0" smtClean="0"/>
              <a:t>Existing</a:t>
            </a:r>
            <a:endParaRPr lang="en-US" b="1" dirty="0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 rot="16200000">
            <a:off x="2700615" y="4377015"/>
            <a:ext cx="1392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Aft>
                <a:spcPct val="20000"/>
              </a:spcAft>
              <a:buClr>
                <a:schemeClr val="tx1"/>
              </a:buClr>
            </a:pPr>
            <a:r>
              <a:rPr lang="en-US" b="1" dirty="0" smtClean="0"/>
              <a:t>Statistical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61" y="762000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762000"/>
            <a:ext cx="27432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12" y="3352800"/>
            <a:ext cx="27432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16" y="3352800"/>
            <a:ext cx="2743200" cy="27432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505700" y="25146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5" name="Oval 24"/>
          <p:cNvSpPr/>
          <p:nvPr/>
        </p:nvSpPr>
        <p:spPr>
          <a:xfrm>
            <a:off x="7467600" y="51054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5920059" y="2413980"/>
            <a:ext cx="1247011" cy="6340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Aft>
                <a:spcPct val="20000"/>
              </a:spcAft>
              <a:buClr>
                <a:schemeClr val="tx1"/>
              </a:buClr>
            </a:pPr>
            <a:r>
              <a:rPr lang="en-US" sz="1400" b="1" dirty="0" smtClean="0"/>
              <a:t>      </a:t>
            </a:r>
            <a:r>
              <a:rPr lang="en-US" sz="1600" b="1" dirty="0" smtClean="0"/>
              <a:t>Not</a:t>
            </a:r>
          </a:p>
          <a:p>
            <a:pPr marL="0" indent="0">
              <a:spcAft>
                <a:spcPct val="20000"/>
              </a:spcAft>
              <a:buClr>
                <a:schemeClr val="tx1"/>
              </a:buClr>
            </a:pPr>
            <a:r>
              <a:rPr lang="en-US" sz="1600" b="1" dirty="0" smtClean="0"/>
              <a:t>branching</a:t>
            </a:r>
            <a:endParaRPr lang="en-US" sz="1600" b="1" dirty="0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5746406" y="5071646"/>
            <a:ext cx="127182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Aft>
                <a:spcPct val="20000"/>
              </a:spcAft>
              <a:buClr>
                <a:schemeClr val="tx1"/>
              </a:buClr>
            </a:pPr>
            <a:r>
              <a:rPr lang="en-US" sz="1600" b="1" dirty="0" smtClean="0"/>
              <a:t>Branching</a:t>
            </a:r>
            <a:endParaRPr lang="en-US" sz="1600" b="1" dirty="0"/>
          </a:p>
        </p:txBody>
      </p:sp>
      <p:sp>
        <p:nvSpPr>
          <p:cNvPr id="20" name="Oval 19"/>
          <p:cNvSpPr/>
          <p:nvPr/>
        </p:nvSpPr>
        <p:spPr>
          <a:xfrm>
            <a:off x="4642441" y="2528944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1" name="Oval 20"/>
          <p:cNvSpPr/>
          <p:nvPr/>
        </p:nvSpPr>
        <p:spPr>
          <a:xfrm>
            <a:off x="4596611" y="51054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388874" y="2763838"/>
            <a:ext cx="554726" cy="1080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328242" y="5316559"/>
            <a:ext cx="418164" cy="951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86919" y="2723476"/>
            <a:ext cx="580681" cy="1080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934200" y="5316559"/>
            <a:ext cx="504481" cy="936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48861" y="6044931"/>
            <a:ext cx="17748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Log. scale</a:t>
            </a:r>
            <a:r>
              <a:rPr lang="en-US" sz="1500" b="1" dirty="0"/>
              <a:t>,</a:t>
            </a:r>
            <a:r>
              <a:rPr lang="en-US" sz="1500" b="1" dirty="0" smtClean="0"/>
              <a:t> 4 dec.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40583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Line 2"/>
          <p:cNvSpPr>
            <a:spLocks noChangeShapeType="1"/>
          </p:cNvSpPr>
          <p:nvPr/>
        </p:nvSpPr>
        <p:spPr bwMode="auto">
          <a:xfrm>
            <a:off x="533400" y="6858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1206910" y="117157"/>
            <a:ext cx="677942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ROBUSTNESS </a:t>
            </a:r>
            <a:r>
              <a:rPr lang="en-US" sz="2600" b="1" dirty="0" smtClean="0"/>
              <a:t>STREAMER </a:t>
            </a:r>
            <a:r>
              <a:rPr lang="en-US" sz="2600" b="1" dirty="0" smtClean="0"/>
              <a:t>BRANCHING  </a:t>
            </a:r>
            <a:endParaRPr lang="en-US" sz="2600" b="1" dirty="0"/>
          </a:p>
        </p:txBody>
      </p:sp>
      <p:grpSp>
        <p:nvGrpSpPr>
          <p:cNvPr id="228356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28357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8358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228600" y="685800"/>
            <a:ext cx="87995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Streamer branching with varying initial [e], mesh size and statistical options</a:t>
            </a:r>
            <a:r>
              <a:rPr lang="en-US" b="1" dirty="0" smtClean="0"/>
              <a:t>.  Base case has 35,000 nodes, mesh spacing XX cm.  </a:t>
            </a:r>
            <a:endParaRPr lang="en-US" b="1" dirty="0"/>
          </a:p>
        </p:txBody>
      </p:sp>
      <p:sp>
        <p:nvSpPr>
          <p:cNvPr id="228377" name="Text Box 25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" y="1950720"/>
            <a:ext cx="2926080" cy="292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75" y="2407920"/>
            <a:ext cx="2926080" cy="2926080"/>
          </a:xfrm>
          <a:prstGeom prst="rect">
            <a:avLst/>
          </a:prstGeom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04800" y="1396425"/>
            <a:ext cx="3124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1600" b="1" dirty="0" smtClean="0"/>
              <a:t>Base case mesh, </a:t>
            </a:r>
            <a:r>
              <a:rPr lang="en-US" sz="1600" b="1" dirty="0" smtClean="0"/>
              <a:t>slightly </a:t>
            </a:r>
            <a:r>
              <a:rPr lang="en-US" sz="1600" b="1" dirty="0" smtClean="0"/>
              <a:t>off-center initial [e], </a:t>
            </a:r>
            <a:endParaRPr lang="en-US" sz="1600" b="1" dirty="0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279954" y="1607403"/>
            <a:ext cx="30527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1600" b="1" dirty="0" smtClean="0"/>
              <a:t>Halve mesh spacing  (70,000 nodes), </a:t>
            </a:r>
            <a:r>
              <a:rPr lang="en-US" sz="1600" b="1" dirty="0" smtClean="0"/>
              <a:t>on-center initial [e]</a:t>
            </a:r>
            <a:endParaRPr lang="en-US" sz="1600" b="1" dirty="0"/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95262" y="5486400"/>
            <a:ext cx="60531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Streamer branching mechanism due to statistical  photon transport appears to be reasonably robust.  </a:t>
            </a:r>
            <a:endParaRPr lang="en-US" b="1" dirty="0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269037" y="2140803"/>
            <a:ext cx="27987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1600" b="1" dirty="0"/>
              <a:t>Halve mesh spacing  (70,000 nodes</a:t>
            </a:r>
            <a:r>
              <a:rPr lang="en-US" sz="1600" b="1" dirty="0" smtClean="0"/>
              <a:t>),</a:t>
            </a:r>
            <a:r>
              <a:rPr lang="en-US" sz="1600" b="1" dirty="0" smtClean="0"/>
              <a:t> double </a:t>
            </a:r>
            <a:r>
              <a:rPr lang="en-US" sz="1600" b="1" dirty="0" smtClean="0"/>
              <a:t>number of sectors </a:t>
            </a:r>
            <a:endParaRPr lang="en-US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71800"/>
            <a:ext cx="2953512" cy="29535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32669" y="1105079"/>
            <a:ext cx="269544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mesh size?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6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914400" y="2124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06499" name="Line 3"/>
          <p:cNvSpPr>
            <a:spLocks noChangeShapeType="1"/>
          </p:cNvSpPr>
          <p:nvPr/>
        </p:nvSpPr>
        <p:spPr bwMode="auto">
          <a:xfrm>
            <a:off x="381000" y="685800"/>
            <a:ext cx="815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2487613" y="141288"/>
            <a:ext cx="41814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/>
              <a:t>CONCLUDING REMARKS</a:t>
            </a:r>
          </a:p>
        </p:txBody>
      </p:sp>
      <p:grpSp>
        <p:nvGrpSpPr>
          <p:cNvPr id="106501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06502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6503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106504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85344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 typeface="Symbol" pitchFamily="18" charset="2"/>
              <a:buChar char="·"/>
            </a:pPr>
            <a:r>
              <a:rPr lang="en-US" b="1" dirty="0"/>
              <a:t>Photon transport </a:t>
            </a:r>
            <a:r>
              <a:rPr lang="en-US" b="1" dirty="0" smtClean="0"/>
              <a:t>is a nonlocal, ubiquitous process in plasma which often plays a critical role in determining discharge physics. </a:t>
            </a:r>
            <a:endParaRPr lang="en-US" b="1" dirty="0"/>
          </a:p>
          <a:p>
            <a:pPr eaLnBrk="0" hangingPunct="0">
              <a:buFont typeface="Symbol" pitchFamily="18" charset="2"/>
              <a:buChar char="·"/>
            </a:pPr>
            <a:endParaRPr lang="en-US" b="1" dirty="0"/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it-IT" altLang="ko-KR" b="1" dirty="0" smtClean="0">
                <a:ea typeface="굴림" pitchFamily="34" charset="-127"/>
              </a:rPr>
              <a:t>Photon transport in typical fluid simulations is </a:t>
            </a:r>
            <a:r>
              <a:rPr lang="it-IT" altLang="ko-KR" b="1" dirty="0" smtClean="0">
                <a:ea typeface="굴림" pitchFamily="34" charset="-127"/>
              </a:rPr>
              <a:t>deterministic which tends </a:t>
            </a:r>
            <a:r>
              <a:rPr lang="it-IT" altLang="ko-KR" b="1" dirty="0" smtClean="0">
                <a:ea typeface="굴림" pitchFamily="34" charset="-127"/>
              </a:rPr>
              <a:t>to smooth </a:t>
            </a:r>
            <a:r>
              <a:rPr lang="it-IT" altLang="ko-KR" b="1" dirty="0" smtClean="0">
                <a:ea typeface="굴림" pitchFamily="34" charset="-127"/>
              </a:rPr>
              <a:t>the E-field</a:t>
            </a:r>
            <a:r>
              <a:rPr lang="it-IT" altLang="ko-KR" b="1" dirty="0" smtClean="0">
                <a:ea typeface="굴림" pitchFamily="34" charset="-127"/>
              </a:rPr>
              <a:t>, and likely underestimate photonionization near the critical point of discharge development, such as streamer branching. 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it-IT" altLang="ko-KR" b="1" dirty="0" smtClean="0">
                <a:ea typeface="굴림" pitchFamily="34" charset="-127"/>
              </a:rPr>
              <a:t>A statitical photon transport model is proposed based on randomized emitting angle and </a:t>
            </a:r>
            <a:r>
              <a:rPr lang="it-IT" altLang="ko-KR" b="1" dirty="0">
                <a:ea typeface="굴림" pitchFamily="34" charset="-127"/>
              </a:rPr>
              <a:t>absorption distance</a:t>
            </a:r>
            <a:r>
              <a:rPr lang="it-IT" altLang="ko-KR" b="1" dirty="0" smtClean="0">
                <a:ea typeface="굴림" pitchFamily="34" charset="-127"/>
              </a:rPr>
              <a:t> (probability-weighted</a:t>
            </a:r>
            <a:r>
              <a:rPr lang="it-IT" altLang="ko-KR" b="1" dirty="0" smtClean="0">
                <a:ea typeface="굴림" pitchFamily="34" charset="-127"/>
              </a:rPr>
              <a:t>).</a:t>
            </a:r>
            <a:endParaRPr lang="it-IT" altLang="ko-KR" b="1" dirty="0" smtClean="0">
              <a:ea typeface="굴림" pitchFamily="34" charset="-127"/>
            </a:endParaRP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it-IT" altLang="ko-KR" b="1" dirty="0" smtClean="0">
                <a:ea typeface="굴림" pitchFamily="34" charset="-127"/>
              </a:rPr>
              <a:t>The statistical photon transport model </a:t>
            </a:r>
            <a:r>
              <a:rPr lang="it-IT" altLang="ko-KR" b="1" dirty="0" smtClean="0">
                <a:ea typeface="굴림" pitchFamily="34" charset="-127"/>
              </a:rPr>
              <a:t>was </a:t>
            </a:r>
            <a:r>
              <a:rPr lang="it-IT" altLang="ko-KR" b="1" dirty="0" smtClean="0">
                <a:ea typeface="굴림" pitchFamily="34" charset="-127"/>
              </a:rPr>
              <a:t>used </a:t>
            </a:r>
            <a:r>
              <a:rPr lang="it-IT" altLang="ko-KR" b="1" dirty="0" smtClean="0">
                <a:ea typeface="굴림" pitchFamily="34" charset="-127"/>
              </a:rPr>
              <a:t>to simulate atmospheric pressure  streamer discharge and compared with the deterministic model. 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it-IT" altLang="ko-KR" b="1" dirty="0" smtClean="0">
                <a:ea typeface="굴림" pitchFamily="34" charset="-127"/>
              </a:rPr>
              <a:t>It is shown that the branching of a positive streamer may be explained as the consequence of the statistical nature of the photon </a:t>
            </a:r>
            <a:r>
              <a:rPr lang="it-IT" altLang="ko-KR" b="1" dirty="0">
                <a:ea typeface="굴림" pitchFamily="34" charset="-127"/>
              </a:rPr>
              <a:t>transport </a:t>
            </a:r>
            <a:r>
              <a:rPr lang="it-IT" altLang="ko-KR" b="1" dirty="0" smtClean="0">
                <a:ea typeface="굴림" pitchFamily="34" charset="-127"/>
              </a:rPr>
              <a:t> at the  streamer head. 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it-IT" altLang="ko-KR" b="1" dirty="0" smtClean="0">
                <a:ea typeface="굴림" pitchFamily="34" charset="-127"/>
              </a:rPr>
              <a:t>The statistical photon-induced streamer branching appears to be reasonably robust. </a:t>
            </a: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448257" y="838200"/>
            <a:ext cx="81534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350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 typeface="Symbol" pitchFamily="18" charset="2"/>
              <a:buChar char="·"/>
            </a:pPr>
            <a:r>
              <a:rPr lang="en-US" sz="2000" b="1" dirty="0" smtClean="0"/>
              <a:t>Photon transport in plasma discharge </a:t>
            </a:r>
            <a:r>
              <a:rPr lang="en-US" sz="2000" dirty="0" smtClean="0">
                <a:sym typeface="Symbol"/>
              </a:rPr>
              <a:t></a:t>
            </a:r>
            <a:r>
              <a:rPr lang="en-US" sz="2000" b="1" dirty="0" smtClean="0"/>
              <a:t> nonlocal and ubiquitous.</a:t>
            </a:r>
          </a:p>
          <a:p>
            <a:pPr eaLnBrk="0" hangingPunct="0">
              <a:buFont typeface="Symbol" pitchFamily="18" charset="2"/>
              <a:buChar char="·"/>
            </a:pPr>
            <a:endParaRPr lang="en-US" sz="2000" b="1" dirty="0"/>
          </a:p>
          <a:p>
            <a:pPr eaLnBrk="0" hangingPunct="0">
              <a:buFont typeface="Symbol" pitchFamily="18" charset="2"/>
              <a:buChar char="·"/>
            </a:pPr>
            <a:r>
              <a:rPr lang="en-US" sz="2000" b="1" dirty="0" smtClean="0"/>
              <a:t>Streamer </a:t>
            </a:r>
            <a:r>
              <a:rPr lang="en-US" sz="2000" b="1" dirty="0"/>
              <a:t>branching </a:t>
            </a:r>
            <a:r>
              <a:rPr lang="en-US" sz="2000" b="1" dirty="0" smtClean="0"/>
              <a:t>at atmospheric pressure, its mechanisms and possible </a:t>
            </a:r>
            <a:r>
              <a:rPr lang="en-US" sz="2000" b="1" dirty="0" smtClean="0"/>
              <a:t>connection </a:t>
            </a:r>
            <a:r>
              <a:rPr lang="en-US" sz="2000" b="1" dirty="0" smtClean="0"/>
              <a:t>with photon transport. </a:t>
            </a:r>
          </a:p>
          <a:p>
            <a:pPr eaLnBrk="0" hangingPunct="0">
              <a:buFont typeface="Symbol" pitchFamily="18" charset="2"/>
              <a:buChar char="·"/>
            </a:pPr>
            <a:endParaRPr lang="en-US" sz="2000" b="1" dirty="0"/>
          </a:p>
          <a:p>
            <a:pPr eaLnBrk="0" hangingPunct="0">
              <a:buFont typeface="Symbol" pitchFamily="18" charset="2"/>
              <a:buChar char="·"/>
            </a:pPr>
            <a:r>
              <a:rPr lang="en-US" sz="2000" b="1" dirty="0" smtClean="0"/>
              <a:t>Review </a:t>
            </a:r>
            <a:r>
              <a:rPr lang="en-US" sz="2000" b="1" dirty="0" smtClean="0"/>
              <a:t>of current </a:t>
            </a:r>
            <a:r>
              <a:rPr lang="en-US" sz="2000" b="1" dirty="0" smtClean="0"/>
              <a:t>photon transport </a:t>
            </a:r>
            <a:r>
              <a:rPr lang="en-US" sz="2000" b="1" dirty="0" smtClean="0"/>
              <a:t>models </a:t>
            </a:r>
            <a:r>
              <a:rPr lang="en-US" sz="2000" b="1" dirty="0" smtClean="0"/>
              <a:t>in fluid </a:t>
            </a:r>
            <a:r>
              <a:rPr lang="en-US" sz="2000" b="1" dirty="0" smtClean="0"/>
              <a:t>simulations</a:t>
            </a:r>
            <a:r>
              <a:rPr lang="en-US" sz="2000" b="1" dirty="0" smtClean="0"/>
              <a:t>. </a:t>
            </a:r>
          </a:p>
          <a:p>
            <a:pPr eaLnBrk="0" hangingPunct="0">
              <a:buFont typeface="Symbol" pitchFamily="18" charset="2"/>
              <a:buChar char="·"/>
            </a:pPr>
            <a:endParaRPr lang="en-US" sz="2000" b="1" dirty="0"/>
          </a:p>
          <a:p>
            <a:pPr eaLnBrk="0" hangingPunct="0">
              <a:buFont typeface="Symbol" pitchFamily="18" charset="2"/>
              <a:buChar char="·"/>
            </a:pPr>
            <a:r>
              <a:rPr lang="en-US" sz="2000" b="1" dirty="0"/>
              <a:t>A</a:t>
            </a:r>
            <a:r>
              <a:rPr lang="en-US" sz="2000" b="1" dirty="0" smtClean="0"/>
              <a:t> </a:t>
            </a:r>
            <a:r>
              <a:rPr lang="en-US" sz="2000" b="1" dirty="0" smtClean="0"/>
              <a:t>statistical photon transport model. </a:t>
            </a:r>
          </a:p>
          <a:p>
            <a:pPr eaLnBrk="0" hangingPunct="0">
              <a:buFont typeface="Symbol" pitchFamily="18" charset="2"/>
              <a:buChar char="·"/>
            </a:pPr>
            <a:endParaRPr lang="en-US" sz="2000" b="1" dirty="0"/>
          </a:p>
          <a:p>
            <a:pPr eaLnBrk="0" hangingPunct="0">
              <a:buFont typeface="Symbol" pitchFamily="18" charset="2"/>
              <a:buChar char="·"/>
            </a:pPr>
            <a:r>
              <a:rPr lang="en-US" sz="2000" b="1" dirty="0" smtClean="0"/>
              <a:t>Application of the statistical model to positive streamer branching. </a:t>
            </a:r>
          </a:p>
          <a:p>
            <a:pPr eaLnBrk="0" hangingPunct="0">
              <a:buFont typeface="Symbol" pitchFamily="18" charset="2"/>
              <a:buChar char="·"/>
            </a:pPr>
            <a:endParaRPr lang="en-US" sz="2000" b="1" dirty="0"/>
          </a:p>
          <a:p>
            <a:pPr eaLnBrk="0" hangingPunct="0">
              <a:buFont typeface="Symbol" pitchFamily="18" charset="2"/>
              <a:buChar char="·"/>
            </a:pPr>
            <a:r>
              <a:rPr lang="en-US" sz="2000" b="1" dirty="0" smtClean="0"/>
              <a:t>Concluding remarks</a:t>
            </a:r>
            <a:endParaRPr lang="en-US" sz="2000" b="1" dirty="0"/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533400" y="685800"/>
            <a:ext cx="815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768725" y="141288"/>
            <a:ext cx="16144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/>
              <a:t>AGENDA</a:t>
            </a:r>
          </a:p>
        </p:txBody>
      </p:sp>
      <p:grpSp>
        <p:nvGrpSpPr>
          <p:cNvPr id="71685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7168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168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71701" name="Text Box 21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914400" y="2124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06499" name="Line 3"/>
          <p:cNvSpPr>
            <a:spLocks noChangeShapeType="1"/>
          </p:cNvSpPr>
          <p:nvPr/>
        </p:nvSpPr>
        <p:spPr bwMode="auto">
          <a:xfrm>
            <a:off x="381000" y="685800"/>
            <a:ext cx="815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3586731" y="141288"/>
            <a:ext cx="198323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APPENDIX </a:t>
            </a:r>
            <a:endParaRPr lang="en-US" sz="2600" b="1" dirty="0"/>
          </a:p>
        </p:txBody>
      </p:sp>
      <p:grpSp>
        <p:nvGrpSpPr>
          <p:cNvPr id="106501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06502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6503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106504" name="Text Box 5"/>
          <p:cNvSpPr txBox="1">
            <a:spLocks noChangeArrowheads="1"/>
          </p:cNvSpPr>
          <p:nvPr/>
        </p:nvSpPr>
        <p:spPr bwMode="auto">
          <a:xfrm>
            <a:off x="228600" y="933271"/>
            <a:ext cx="8382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it-IT" altLang="ko-KR" b="1" dirty="0" smtClean="0">
                <a:ea typeface="굴림" pitchFamily="34" charset="-127"/>
              </a:rPr>
              <a:t>Experiments showing the formation of positive streamers through a destabilized ionization front  (at 1/5 atmospheric pressure) 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it-IT" altLang="ko-KR" b="1" dirty="0" smtClean="0">
                <a:ea typeface="굴림" pitchFamily="34" charset="-127"/>
              </a:rPr>
              <a:t>Results from a simplified statistical model, where only the emiting angle is randomized but the aborption along propagation path is continueous. </a:t>
            </a: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62284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914400" y="2124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06499" name="Line 3"/>
          <p:cNvSpPr>
            <a:spLocks noChangeShapeType="1"/>
          </p:cNvSpPr>
          <p:nvPr/>
        </p:nvSpPr>
        <p:spPr bwMode="auto">
          <a:xfrm>
            <a:off x="381000" y="685800"/>
            <a:ext cx="815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3197201" y="141288"/>
            <a:ext cx="276229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EXPERIMENTS  </a:t>
            </a:r>
            <a:endParaRPr lang="en-US" sz="2600" b="1" dirty="0"/>
          </a:p>
        </p:txBody>
      </p:sp>
      <p:grpSp>
        <p:nvGrpSpPr>
          <p:cNvPr id="106501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06502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6503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106504" name="Text Box 5"/>
          <p:cNvSpPr txBox="1">
            <a:spLocks noChangeArrowheads="1"/>
          </p:cNvSpPr>
          <p:nvPr/>
        </p:nvSpPr>
        <p:spPr bwMode="auto">
          <a:xfrm>
            <a:off x="228600" y="933271"/>
            <a:ext cx="38957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it-IT" altLang="ko-KR" b="1" dirty="0" smtClean="0">
                <a:ea typeface="굴림" pitchFamily="34" charset="-127"/>
              </a:rPr>
              <a:t>Formation of positive streamers through a destabilized ionization front  (right column), (Ebert. et al, </a:t>
            </a:r>
            <a:r>
              <a:rPr lang="it-IT" altLang="ko-KR" b="1" i="1" dirty="0" smtClean="0">
                <a:ea typeface="굴림" pitchFamily="34" charset="-127"/>
              </a:rPr>
              <a:t>Nonlinearity</a:t>
            </a:r>
            <a:r>
              <a:rPr lang="it-IT" altLang="ko-KR" b="1" dirty="0" smtClean="0">
                <a:ea typeface="굴림" pitchFamily="34" charset="-127"/>
              </a:rPr>
              <a:t>, 24 C1, 2011)</a:t>
            </a: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pic>
        <p:nvPicPr>
          <p:cNvPr id="225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716969"/>
            <a:ext cx="4973345" cy="542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48150"/>
            <a:ext cx="38957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7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Line 2"/>
          <p:cNvSpPr>
            <a:spLocks noChangeShapeType="1"/>
          </p:cNvSpPr>
          <p:nvPr/>
        </p:nvSpPr>
        <p:spPr bwMode="auto">
          <a:xfrm>
            <a:off x="533400" y="6858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1793445" y="138113"/>
            <a:ext cx="560634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RANDOM EMITTING ANGLE ONLY</a:t>
            </a:r>
            <a:endParaRPr lang="en-US" sz="2600" b="1" dirty="0"/>
          </a:p>
        </p:txBody>
      </p:sp>
      <p:grpSp>
        <p:nvGrpSpPr>
          <p:cNvPr id="228356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28357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8358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228600" y="838200"/>
            <a:ext cx="8677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Use only random emitting angle but continuous radial absorption  </a:t>
            </a:r>
            <a:endParaRPr lang="en-US" b="1" dirty="0"/>
          </a:p>
        </p:txBody>
      </p:sp>
      <p:sp>
        <p:nvSpPr>
          <p:cNvPr id="228377" name="Text Box 25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pic>
        <p:nvPicPr>
          <p:cNvPr id="10" name="Picture 3" descr="C:\Documents and Settings\zxiong.ODPAD\Desktop\sp_stat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616324"/>
            <a:ext cx="2479676" cy="247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zxiong.ODPAD\Desktop\sp_exist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219200"/>
            <a:ext cx="2479675" cy="24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0" name="Picture 2" descr="C:\Documents and Settings\zxiong.ODPAD\Desktop\sp_stat_00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7" y="3605213"/>
            <a:ext cx="2490787" cy="24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1" name="Picture 3" descr="C:\Documents and Settings\zxiong.ODPAD\Desktop\sp_stat_01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93" y="3581400"/>
            <a:ext cx="2523331" cy="25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2" name="Picture 4" descr="C:\Documents and Settings\zxiong.ODPAD\Desktop\sp_exist_00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4" y="1219200"/>
            <a:ext cx="2484438" cy="24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3" name="Picture 5" descr="C:\Documents and Settings\zxiong.ODPAD\Desktop\sp_exist_01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4" y="12192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76831" y="3698875"/>
            <a:ext cx="8494131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16200000">
            <a:off x="159772" y="2276752"/>
            <a:ext cx="1392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Aft>
                <a:spcPct val="20000"/>
              </a:spcAft>
              <a:buClr>
                <a:schemeClr val="tx1"/>
              </a:buClr>
            </a:pPr>
            <a:r>
              <a:rPr lang="en-US" b="1" dirty="0" smtClean="0"/>
              <a:t>Existing</a:t>
            </a:r>
            <a:endParaRPr lang="en-US" b="1" dirty="0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 rot="16200000">
            <a:off x="249372" y="4671496"/>
            <a:ext cx="1392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Aft>
                <a:spcPct val="20000"/>
              </a:spcAft>
              <a:buClr>
                <a:schemeClr val="tx1"/>
              </a:buClr>
            </a:pPr>
            <a:r>
              <a:rPr lang="en-US" b="1" dirty="0" smtClean="0"/>
              <a:t>Statistical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168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Line 2"/>
          <p:cNvSpPr>
            <a:spLocks noChangeShapeType="1"/>
          </p:cNvSpPr>
          <p:nvPr/>
        </p:nvSpPr>
        <p:spPr bwMode="auto">
          <a:xfrm>
            <a:off x="533400" y="6858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1422396" y="141288"/>
            <a:ext cx="633096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PHOTON TRANSPORT IN PLASMAS  </a:t>
            </a:r>
            <a:endParaRPr lang="en-US" sz="2600" b="1" dirty="0"/>
          </a:p>
        </p:txBody>
      </p:sp>
      <p:grpSp>
        <p:nvGrpSpPr>
          <p:cNvPr id="207876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07877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7878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07883" name="Text Box 11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sp>
        <p:nvSpPr>
          <p:cNvPr id="207887" name="Text Box 15"/>
          <p:cNvSpPr txBox="1">
            <a:spLocks noChangeArrowheads="1"/>
          </p:cNvSpPr>
          <p:nvPr/>
        </p:nvSpPr>
        <p:spPr bwMode="auto">
          <a:xfrm>
            <a:off x="1219200" y="1244746"/>
            <a:ext cx="5105400" cy="39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Visibility or glow of plasmas</a:t>
            </a:r>
            <a:r>
              <a:rPr lang="en-US" b="1" dirty="0"/>
              <a:t>, </a:t>
            </a:r>
            <a:r>
              <a:rPr lang="en-US" b="1" dirty="0" smtClean="0"/>
              <a:t>neon </a:t>
            </a:r>
            <a:r>
              <a:rPr lang="en-US" b="1" dirty="0"/>
              <a:t>sign, </a:t>
            </a:r>
            <a:r>
              <a:rPr lang="en-US" b="1" dirty="0" smtClean="0"/>
              <a:t>lightning, lamps … (scienceblogs.com)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endParaRPr lang="en-US" b="1" dirty="0" smtClean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Plasma jets, propagation of plasma bullets. Photo-ionization  provides seeding electrons in the non-ionized region (</a:t>
            </a:r>
            <a:r>
              <a:rPr lang="fr-FR" b="1" dirty="0" smtClean="0"/>
              <a:t>Laroussi </a:t>
            </a:r>
            <a:r>
              <a:rPr lang="fr-FR" b="1" dirty="0"/>
              <a:t>et al. IEEE TPS, </a:t>
            </a:r>
            <a:r>
              <a:rPr lang="fr-FR" b="1" dirty="0" smtClean="0"/>
              <a:t>36</a:t>
            </a:r>
            <a:r>
              <a:rPr lang="fr-FR" b="1" dirty="0"/>
              <a:t>, 1298, </a:t>
            </a:r>
            <a:r>
              <a:rPr lang="fr-FR" b="1" dirty="0" smtClean="0"/>
              <a:t>(</a:t>
            </a:r>
            <a:r>
              <a:rPr lang="fr-FR" b="1" dirty="0"/>
              <a:t>2008</a:t>
            </a:r>
            <a:r>
              <a:rPr lang="fr-FR" b="1" dirty="0" smtClean="0"/>
              <a:t>)) 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endParaRPr lang="fr-FR" b="1" dirty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altLang="en-US" b="1" dirty="0" smtClean="0"/>
              <a:t>S</a:t>
            </a:r>
            <a:r>
              <a:rPr lang="en-US" b="1" dirty="0" smtClean="0"/>
              <a:t>ynergetic effects of photon fluxes with ion/electron fluxes prompting chemical reactions, e.g. Plasma </a:t>
            </a:r>
            <a:r>
              <a:rPr lang="en-US" b="1" dirty="0"/>
              <a:t>activated </a:t>
            </a:r>
            <a:r>
              <a:rPr lang="en-US" b="1" dirty="0" smtClean="0"/>
              <a:t>water (Taylor et al, J. PhD. </a:t>
            </a:r>
            <a:r>
              <a:rPr lang="en-US" b="1" dirty="0"/>
              <a:t>44, 472001  </a:t>
            </a:r>
            <a:r>
              <a:rPr lang="en-US" b="1" dirty="0" smtClean="0"/>
              <a:t>(2011))</a:t>
            </a:r>
            <a:endParaRPr lang="en-US" b="1" dirty="0"/>
          </a:p>
        </p:txBody>
      </p:sp>
      <p:pic>
        <p:nvPicPr>
          <p:cNvPr id="225282" name="Picture 2" descr="http://upload.wikimedia.org/wikipedia/commons/8/88/NeTu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79" y="1146570"/>
            <a:ext cx="844153" cy="106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1474" y="769811"/>
            <a:ext cx="8467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ct val="20000"/>
              </a:spcAft>
              <a:buClr>
                <a:srgbClr val="000000"/>
              </a:buClr>
              <a:buFont typeface="Symbol" pitchFamily="18" charset="2"/>
              <a:buChar char="·"/>
            </a:pPr>
            <a:r>
              <a:rPr lang="en-US" b="1" dirty="0" smtClean="0">
                <a:solidFill>
                  <a:srgbClr val="000000"/>
                </a:solidFill>
              </a:rPr>
              <a:t>   Photon </a:t>
            </a:r>
            <a:r>
              <a:rPr lang="en-US" b="1" dirty="0">
                <a:solidFill>
                  <a:srgbClr val="000000"/>
                </a:solidFill>
              </a:rPr>
              <a:t>transport is a non-local process and an essential part </a:t>
            </a:r>
            <a:r>
              <a:rPr lang="en-US" b="1" dirty="0" smtClean="0">
                <a:solidFill>
                  <a:srgbClr val="000000"/>
                </a:solidFill>
              </a:rPr>
              <a:t>of </a:t>
            </a:r>
            <a:r>
              <a:rPr lang="en-US" b="1" dirty="0" smtClean="0">
                <a:solidFill>
                  <a:srgbClr val="000000"/>
                </a:solidFill>
              </a:rPr>
              <a:t>plasmas. 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25284" name="Picture 4" descr="http://scienceblogs.com/startswithabang/files/2010/04/lightning-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06" y="1139144"/>
            <a:ext cx="757894" cy="10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33" y="2209800"/>
            <a:ext cx="1792567" cy="172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6" name="Picture 6" descr="air plas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34" y="3934724"/>
            <a:ext cx="1656556" cy="165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57199" y="5522515"/>
            <a:ext cx="8570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/>
              <a:t>Photon transport </a:t>
            </a:r>
            <a:r>
              <a:rPr lang="en-US" b="1" dirty="0" smtClean="0"/>
              <a:t>and photoionization is one </a:t>
            </a:r>
            <a:r>
              <a:rPr lang="en-US" b="1" dirty="0"/>
              <a:t>of the least understood </a:t>
            </a:r>
            <a:r>
              <a:rPr lang="en-US" b="1" dirty="0" smtClean="0"/>
              <a:t>processes in low temperature plasmas, often replaced with preionization</a:t>
            </a:r>
            <a:r>
              <a:rPr lang="en-US" b="1" dirty="0" smtClean="0"/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2156" y="3072262"/>
            <a:ext cx="561948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 recommend deleting this slide and replacing with a slide later on that describes the branching mechanisms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Line 2"/>
          <p:cNvSpPr>
            <a:spLocks noChangeShapeType="1"/>
          </p:cNvSpPr>
          <p:nvPr/>
        </p:nvSpPr>
        <p:spPr bwMode="auto">
          <a:xfrm>
            <a:off x="533400" y="6858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1040186" y="138113"/>
            <a:ext cx="711284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BRANCHING OF STREAMER DISCHARGE </a:t>
            </a:r>
            <a:endParaRPr lang="en-US" sz="2600" b="1" dirty="0"/>
          </a:p>
        </p:txBody>
      </p:sp>
      <p:grpSp>
        <p:nvGrpSpPr>
          <p:cNvPr id="216068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16069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6070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16078" name="Text Box 14"/>
          <p:cNvSpPr txBox="1">
            <a:spLocks noChangeArrowheads="1"/>
          </p:cNvSpPr>
          <p:nvPr/>
        </p:nvSpPr>
        <p:spPr bwMode="auto">
          <a:xfrm>
            <a:off x="228600" y="755029"/>
            <a:ext cx="8763000" cy="450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Branching or filamentation appears to be an universal phenomenon in streamer discharges at high pressures.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1900" b="1" dirty="0" smtClean="0"/>
              <a:t>Naturally occurring lightening branches (below and above the clouds)</a:t>
            </a:r>
            <a:endParaRPr lang="en-US" sz="1900" b="1" dirty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endParaRPr lang="en-US" sz="1900" b="1" dirty="0" smtClean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endParaRPr lang="en-US" sz="1900" b="1" dirty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endParaRPr lang="en-US" sz="1900" b="1" dirty="0" smtClean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endParaRPr lang="en-US" sz="1900" b="1" dirty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endParaRPr lang="en-US" sz="1900" b="1" dirty="0" smtClean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endParaRPr lang="en-US" sz="1900" b="1" dirty="0" smtClean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endParaRPr lang="en-US" sz="1900" b="1" dirty="0" smtClean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endParaRPr lang="en-US" sz="1900" b="1" dirty="0" smtClean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1900" b="1" dirty="0" smtClean="0"/>
              <a:t>Streamer branching</a:t>
            </a:r>
          </a:p>
          <a:p>
            <a:pPr marL="0" indent="0">
              <a:spcAft>
                <a:spcPct val="20000"/>
              </a:spcAft>
              <a:buClr>
                <a:schemeClr val="tx1"/>
              </a:buClr>
            </a:pPr>
            <a:r>
              <a:rPr lang="en-US" sz="1900" b="1" dirty="0"/>
              <a:t> </a:t>
            </a:r>
            <a:r>
              <a:rPr lang="en-US" sz="1900" b="1" dirty="0" smtClean="0"/>
              <a:t>   in lab experiments.</a:t>
            </a:r>
            <a:endParaRPr lang="en-US" sz="1900" b="1" dirty="0"/>
          </a:p>
        </p:txBody>
      </p:sp>
      <p:sp>
        <p:nvSpPr>
          <p:cNvPr id="216087" name="Line 23"/>
          <p:cNvSpPr>
            <a:spLocks noChangeShapeType="1"/>
          </p:cNvSpPr>
          <p:nvPr/>
        </p:nvSpPr>
        <p:spPr bwMode="auto">
          <a:xfrm>
            <a:off x="8763000" y="1828800"/>
            <a:ext cx="22860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6088" name="Text Box 24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2" y="1834783"/>
            <a:ext cx="2357438" cy="159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861423" y="3502278"/>
            <a:ext cx="6629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Aft>
                <a:spcPct val="20000"/>
              </a:spcAft>
              <a:buClr>
                <a:schemeClr val="tx1"/>
              </a:buClr>
            </a:pPr>
            <a:r>
              <a:rPr lang="en-US" b="1" dirty="0" smtClean="0"/>
              <a:t>(www.jpole-antenna.com)     (www.survinat.com)  </a:t>
            </a:r>
            <a:endParaRPr lang="en-US" b="1" dirty="0"/>
          </a:p>
        </p:txBody>
      </p:sp>
      <p:pic>
        <p:nvPicPr>
          <p:cNvPr id="226308" name="Picture 4" descr="High-altitude discharges - elves, blue jets and red spr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54200"/>
            <a:ext cx="23622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15874"/>
            <a:ext cx="2286000" cy="171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01077" y="5818954"/>
            <a:ext cx="2275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(www.tcbouk.org.uk)</a:t>
            </a:r>
            <a:endParaRPr lang="en-US" dirty="0"/>
          </a:p>
        </p:txBody>
      </p:sp>
      <p:pic>
        <p:nvPicPr>
          <p:cNvPr id="2263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44" y="3988648"/>
            <a:ext cx="3032494" cy="176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314949" y="5785229"/>
            <a:ext cx="3713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Aft>
                <a:spcPct val="20000"/>
              </a:spcAft>
              <a:buClr>
                <a:schemeClr val="tx1"/>
              </a:buClr>
            </a:pPr>
            <a:r>
              <a:rPr lang="en-US" b="1" dirty="0" smtClean="0"/>
              <a:t>Nijdam et al, J.Phy D, 43, (2010)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Line 2"/>
          <p:cNvSpPr>
            <a:spLocks noChangeShapeType="1"/>
          </p:cNvSpPr>
          <p:nvPr/>
        </p:nvSpPr>
        <p:spPr bwMode="auto">
          <a:xfrm>
            <a:off x="533400" y="6096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947227" y="138113"/>
            <a:ext cx="729719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MECHANISMS OF STREAMER BRANCHING </a:t>
            </a:r>
            <a:endParaRPr lang="en-US" sz="2600" b="1" dirty="0"/>
          </a:p>
        </p:txBody>
      </p:sp>
      <p:grpSp>
        <p:nvGrpSpPr>
          <p:cNvPr id="218116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18117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8118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18125" name="Line 13"/>
          <p:cNvSpPr>
            <a:spLocks noChangeShapeType="1"/>
          </p:cNvSpPr>
          <p:nvPr/>
        </p:nvSpPr>
        <p:spPr bwMode="auto">
          <a:xfrm>
            <a:off x="8763000" y="1828800"/>
            <a:ext cx="22860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9" name="Connecteur droit avec flèche 8"/>
          <p:cNvCxnSpPr/>
          <p:nvPr/>
        </p:nvCxnSpPr>
        <p:spPr>
          <a:xfrm rot="5400000" flipH="1" flipV="1">
            <a:off x="892969" y="4717257"/>
            <a:ext cx="642937" cy="28575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135" name="Text Box 23"/>
          <p:cNvSpPr txBox="1">
            <a:spLocks noChangeArrowheads="1"/>
          </p:cNvSpPr>
          <p:nvPr/>
        </p:nvSpPr>
        <p:spPr bwMode="auto">
          <a:xfrm>
            <a:off x="504825" y="685800"/>
            <a:ext cx="836295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Current understanding of spontaneous streamer branching:</a:t>
            </a:r>
          </a:p>
          <a:p>
            <a:pPr lvl="1"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/>
              <a:t> </a:t>
            </a:r>
            <a:r>
              <a:rPr lang="en-US" sz="2000" b="1" dirty="0" smtClean="0"/>
              <a:t>Recent review papers on the physics and modeling</a:t>
            </a:r>
          </a:p>
          <a:p>
            <a:pPr lvl="2"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 Ebert et al, </a:t>
            </a:r>
            <a:r>
              <a:rPr lang="en-US" sz="2000" b="1" i="1" dirty="0" smtClean="0"/>
              <a:t>PSST,</a:t>
            </a:r>
            <a:r>
              <a:rPr lang="en-US" sz="2000" b="1" dirty="0" smtClean="0"/>
              <a:t> 15 S118 (2006), </a:t>
            </a:r>
            <a:r>
              <a:rPr lang="en-US" sz="2000" b="1" i="1" dirty="0" smtClean="0"/>
              <a:t>Nonlinearity</a:t>
            </a:r>
            <a:r>
              <a:rPr lang="en-US" sz="2000" b="1" dirty="0" smtClean="0"/>
              <a:t>, 24 (2011)</a:t>
            </a:r>
          </a:p>
          <a:p>
            <a:pPr lvl="2"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 Luque and Ebert,  </a:t>
            </a:r>
            <a:r>
              <a:rPr lang="en-US" sz="2000" b="1" i="1" dirty="0" smtClean="0"/>
              <a:t>J. Comput. Phys</a:t>
            </a:r>
            <a:r>
              <a:rPr lang="en-US" sz="2000" b="1" dirty="0" smtClean="0"/>
              <a:t>. 231, 904 (2012) </a:t>
            </a:r>
          </a:p>
          <a:p>
            <a:pPr marL="628650" lvl="1" indent="-171450"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Stability and fingering of negative planar ionization front  (Array</a:t>
            </a:r>
            <a:r>
              <a:rPr lang="en-US" sz="2000" b="1" dirty="0" smtClean="0">
                <a:latin typeface="Arial"/>
                <a:cs typeface="Arial"/>
              </a:rPr>
              <a:t>à</a:t>
            </a:r>
            <a:r>
              <a:rPr lang="en-US" sz="2000" b="1" dirty="0" smtClean="0"/>
              <a:t>s et al. </a:t>
            </a:r>
            <a:r>
              <a:rPr lang="en-US" sz="2000" b="1" i="1" dirty="0" smtClean="0"/>
              <a:t>SIAM J. Appl. Math</a:t>
            </a:r>
            <a:r>
              <a:rPr lang="en-US" sz="2000" b="1" dirty="0" smtClean="0"/>
              <a:t>, 2007 ) </a:t>
            </a:r>
          </a:p>
          <a:p>
            <a:pPr marL="628650" lvl="1" indent="-171450"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3D particle, fluid and hybrid simulations of negative streamers. Effects of </a:t>
            </a:r>
            <a:r>
              <a:rPr lang="en-US" sz="2000" b="1" dirty="0" smtClean="0"/>
              <a:t>electron transport (Li </a:t>
            </a:r>
            <a:r>
              <a:rPr lang="en-US" sz="2000" b="1" dirty="0"/>
              <a:t>et al, PSST, </a:t>
            </a:r>
            <a:r>
              <a:rPr lang="en-US" sz="2000" b="1" dirty="0" smtClean="0"/>
              <a:t>(2012)) 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Extensive studies on the branching of negative </a:t>
            </a:r>
            <a:r>
              <a:rPr lang="en-US" sz="2000" b="1" dirty="0" smtClean="0"/>
              <a:t>streamers however less </a:t>
            </a:r>
            <a:r>
              <a:rPr lang="en-US" sz="2000" b="1" dirty="0" smtClean="0"/>
              <a:t>is known about positive streamers where photon-ionization is important. (e.g. Luque at al, </a:t>
            </a:r>
            <a:r>
              <a:rPr lang="en-US" sz="2000" b="1" i="1" dirty="0" smtClean="0"/>
              <a:t>PRE</a:t>
            </a:r>
            <a:r>
              <a:rPr lang="en-US" sz="2000" b="1" dirty="0" smtClean="0"/>
              <a:t>, 84 (2011</a:t>
            </a:r>
            <a:r>
              <a:rPr lang="en-US" sz="2000" b="1" dirty="0" smtClean="0"/>
              <a:t>))</a:t>
            </a:r>
            <a:endParaRPr lang="en-US" sz="2000" b="1" dirty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In fluid simulations, with a deterministic photon </a:t>
            </a:r>
            <a:r>
              <a:rPr lang="en-US" sz="2000" b="1" dirty="0"/>
              <a:t>transport </a:t>
            </a:r>
            <a:r>
              <a:rPr lang="en-US" sz="2000" b="1" dirty="0" smtClean="0"/>
              <a:t>model, </a:t>
            </a:r>
            <a:r>
              <a:rPr lang="en-US" sz="2000" b="1" dirty="0"/>
              <a:t>photo-ionization </a:t>
            </a:r>
            <a:r>
              <a:rPr lang="en-US" sz="2000" b="1" dirty="0" smtClean="0"/>
              <a:t>typically provides a </a:t>
            </a:r>
            <a:r>
              <a:rPr lang="en-US" sz="2000" b="1" i="1" dirty="0" smtClean="0"/>
              <a:t>stabilizing</a:t>
            </a:r>
            <a:r>
              <a:rPr lang="en-US" sz="2000" b="1" dirty="0" smtClean="0"/>
              <a:t> effect (for either polarities</a:t>
            </a:r>
            <a:r>
              <a:rPr lang="en-US" sz="2000" b="1" dirty="0" smtClean="0"/>
              <a:t>).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A</a:t>
            </a:r>
            <a:r>
              <a:rPr lang="en-US" sz="2000" b="1" dirty="0" smtClean="0"/>
              <a:t> </a:t>
            </a:r>
            <a:r>
              <a:rPr lang="en-US" sz="2000" b="1" dirty="0" smtClean="0"/>
              <a:t>statistical model for photon </a:t>
            </a:r>
            <a:r>
              <a:rPr lang="en-US" sz="2000" b="1" dirty="0" smtClean="0"/>
              <a:t>transport could be </a:t>
            </a:r>
            <a:r>
              <a:rPr lang="en-US" sz="2000" b="1" dirty="0" err="1" smtClean="0"/>
              <a:t>destablizing</a:t>
            </a:r>
            <a:r>
              <a:rPr lang="en-US" sz="2000" b="1" dirty="0" smtClean="0"/>
              <a:t> 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Raether</a:t>
            </a:r>
            <a:r>
              <a:rPr lang="en-US" sz="2000" b="1" dirty="0" smtClean="0"/>
              <a:t>, 1939, Loeb&amp; Meek, 1941</a:t>
            </a:r>
            <a:r>
              <a:rPr lang="en-US" sz="2000" b="1" dirty="0" smtClean="0"/>
              <a:t>).</a:t>
            </a:r>
            <a:endParaRPr lang="en-US" sz="2000" b="1" dirty="0"/>
          </a:p>
        </p:txBody>
      </p:sp>
      <p:sp>
        <p:nvSpPr>
          <p:cNvPr id="218142" name="Text Box 30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Line 2"/>
          <p:cNvSpPr>
            <a:spLocks noChangeShapeType="1"/>
          </p:cNvSpPr>
          <p:nvPr/>
        </p:nvSpPr>
        <p:spPr bwMode="auto">
          <a:xfrm>
            <a:off x="533400" y="6096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947227" y="138113"/>
            <a:ext cx="729719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MECHANISMS OF STREAMER BRANCHING </a:t>
            </a:r>
            <a:endParaRPr lang="en-US" sz="2600" b="1" dirty="0"/>
          </a:p>
        </p:txBody>
      </p:sp>
      <p:grpSp>
        <p:nvGrpSpPr>
          <p:cNvPr id="218116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18117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8118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18125" name="Line 13"/>
          <p:cNvSpPr>
            <a:spLocks noChangeShapeType="1"/>
          </p:cNvSpPr>
          <p:nvPr/>
        </p:nvSpPr>
        <p:spPr bwMode="auto">
          <a:xfrm>
            <a:off x="8763000" y="1828800"/>
            <a:ext cx="22860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9" name="Connecteur droit avec flèche 8"/>
          <p:cNvCxnSpPr/>
          <p:nvPr/>
        </p:nvCxnSpPr>
        <p:spPr>
          <a:xfrm rot="5400000" flipH="1" flipV="1">
            <a:off x="892969" y="4717257"/>
            <a:ext cx="642937" cy="28575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135" name="Text Box 23"/>
          <p:cNvSpPr txBox="1">
            <a:spLocks noChangeArrowheads="1"/>
          </p:cNvSpPr>
          <p:nvPr/>
        </p:nvSpPr>
        <p:spPr bwMode="auto">
          <a:xfrm>
            <a:off x="504825" y="685800"/>
            <a:ext cx="836295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Current understanding of spontaneous streamer branching:</a:t>
            </a:r>
          </a:p>
          <a:p>
            <a:pPr lvl="1"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/>
              <a:t> </a:t>
            </a:r>
            <a:r>
              <a:rPr lang="en-US" sz="2000" b="1" dirty="0" smtClean="0"/>
              <a:t>Recent review papers on the physics and modeling</a:t>
            </a:r>
          </a:p>
          <a:p>
            <a:pPr lvl="2"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 Ebert et al, </a:t>
            </a:r>
            <a:r>
              <a:rPr lang="en-US" sz="2000" b="1" i="1" dirty="0" smtClean="0"/>
              <a:t>PSST,</a:t>
            </a:r>
            <a:r>
              <a:rPr lang="en-US" sz="2000" b="1" dirty="0" smtClean="0"/>
              <a:t> 15 S118 (2006), </a:t>
            </a:r>
            <a:r>
              <a:rPr lang="en-US" sz="2000" b="1" i="1" dirty="0" smtClean="0"/>
              <a:t>Nonlinearity</a:t>
            </a:r>
            <a:r>
              <a:rPr lang="en-US" sz="2000" b="1" dirty="0" smtClean="0"/>
              <a:t>, 24 (2011)</a:t>
            </a:r>
          </a:p>
          <a:p>
            <a:pPr lvl="2"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 Luque and Ebert,  </a:t>
            </a:r>
            <a:r>
              <a:rPr lang="en-US" sz="2000" b="1" i="1" dirty="0" smtClean="0"/>
              <a:t>J. Comput. Phys</a:t>
            </a:r>
            <a:r>
              <a:rPr lang="en-US" sz="2000" b="1" dirty="0" smtClean="0"/>
              <a:t>. 231, 904 (2012) </a:t>
            </a:r>
          </a:p>
          <a:p>
            <a:pPr marL="628650" lvl="1" indent="-171450"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Stability and fingering of negative planar ionization front  (Array</a:t>
            </a:r>
            <a:r>
              <a:rPr lang="en-US" sz="2000" b="1" dirty="0" smtClean="0">
                <a:latin typeface="Arial"/>
                <a:cs typeface="Arial"/>
              </a:rPr>
              <a:t>à</a:t>
            </a:r>
            <a:r>
              <a:rPr lang="en-US" sz="2000" b="1" dirty="0" smtClean="0"/>
              <a:t>s et al. </a:t>
            </a:r>
            <a:r>
              <a:rPr lang="en-US" sz="2000" b="1" i="1" dirty="0" smtClean="0"/>
              <a:t>SIAM J. Appl. Math</a:t>
            </a:r>
            <a:r>
              <a:rPr lang="en-US" sz="2000" b="1" dirty="0" smtClean="0"/>
              <a:t>, 2007 ) </a:t>
            </a:r>
          </a:p>
          <a:p>
            <a:pPr marL="628650" lvl="1" indent="-171450"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3D particle, fluid and hybrid simulations of negative streamers. Effects of </a:t>
            </a:r>
            <a:r>
              <a:rPr lang="en-US" sz="2000" b="1" dirty="0" smtClean="0"/>
              <a:t>electron transport (Li </a:t>
            </a:r>
            <a:r>
              <a:rPr lang="en-US" sz="2000" b="1" dirty="0"/>
              <a:t>et al, PSST, </a:t>
            </a:r>
            <a:r>
              <a:rPr lang="en-US" sz="2000" b="1" dirty="0" smtClean="0"/>
              <a:t>(2012)) 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Extensive studies on the branching of negative </a:t>
            </a:r>
            <a:r>
              <a:rPr lang="en-US" sz="2000" b="1" dirty="0" smtClean="0"/>
              <a:t>streamers however less </a:t>
            </a:r>
            <a:r>
              <a:rPr lang="en-US" sz="2000" b="1" dirty="0" smtClean="0"/>
              <a:t>is known about positive streamers where photon-ionization is important. (e.g. Luque at al, </a:t>
            </a:r>
            <a:r>
              <a:rPr lang="en-US" sz="2000" b="1" i="1" dirty="0" smtClean="0"/>
              <a:t>PRE</a:t>
            </a:r>
            <a:r>
              <a:rPr lang="en-US" sz="2000" b="1" dirty="0" smtClean="0"/>
              <a:t>, 84 (2011</a:t>
            </a:r>
            <a:r>
              <a:rPr lang="en-US" sz="2000" b="1" dirty="0" smtClean="0"/>
              <a:t>))</a:t>
            </a:r>
            <a:endParaRPr lang="en-US" sz="2000" b="1" dirty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In fluid simulations, with a deterministic photon </a:t>
            </a:r>
            <a:r>
              <a:rPr lang="en-US" sz="2000" b="1" dirty="0"/>
              <a:t>transport </a:t>
            </a:r>
            <a:r>
              <a:rPr lang="en-US" sz="2000" b="1" dirty="0" smtClean="0"/>
              <a:t>model, </a:t>
            </a:r>
            <a:r>
              <a:rPr lang="en-US" sz="2000" b="1" dirty="0"/>
              <a:t>photo-ionization </a:t>
            </a:r>
            <a:r>
              <a:rPr lang="en-US" sz="2000" b="1" dirty="0" smtClean="0"/>
              <a:t>typically provides a </a:t>
            </a:r>
            <a:r>
              <a:rPr lang="en-US" sz="2000" b="1" i="1" dirty="0" smtClean="0"/>
              <a:t>stabilizing</a:t>
            </a:r>
            <a:r>
              <a:rPr lang="en-US" sz="2000" b="1" dirty="0" smtClean="0"/>
              <a:t> effect (for either polarities</a:t>
            </a:r>
            <a:r>
              <a:rPr lang="en-US" sz="2000" b="1" dirty="0" smtClean="0"/>
              <a:t>).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sz="2000" b="1" dirty="0" smtClean="0"/>
              <a:t>A</a:t>
            </a:r>
            <a:r>
              <a:rPr lang="en-US" sz="2000" b="1" dirty="0" smtClean="0"/>
              <a:t> </a:t>
            </a:r>
            <a:r>
              <a:rPr lang="en-US" sz="2000" b="1" dirty="0" smtClean="0"/>
              <a:t>statistical model for photon </a:t>
            </a:r>
            <a:r>
              <a:rPr lang="en-US" sz="2000" b="1" dirty="0" smtClean="0"/>
              <a:t>transport could be </a:t>
            </a:r>
            <a:r>
              <a:rPr lang="en-US" sz="2000" b="1" dirty="0" err="1" smtClean="0"/>
              <a:t>destablizing</a:t>
            </a:r>
            <a:r>
              <a:rPr lang="en-US" sz="2000" b="1" dirty="0" smtClean="0"/>
              <a:t> 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Raether</a:t>
            </a:r>
            <a:r>
              <a:rPr lang="en-US" sz="2000" b="1" dirty="0" smtClean="0"/>
              <a:t>, 1939, Loeb&amp; Meek, 1941</a:t>
            </a:r>
            <a:r>
              <a:rPr lang="en-US" sz="2000" b="1" dirty="0" smtClean="0"/>
              <a:t>).</a:t>
            </a:r>
            <a:endParaRPr lang="en-US" sz="2000" b="1" dirty="0"/>
          </a:p>
        </p:txBody>
      </p:sp>
      <p:sp>
        <p:nvSpPr>
          <p:cNvPr id="218142" name="Text Box 30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62156" y="3072262"/>
            <a:ext cx="561948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Add a slide that summarizes the branching mechanisms – maybe combine with previous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0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228600" y="76200"/>
            <a:ext cx="868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cs typeface="Times New Roman" pitchFamily="18" charset="0"/>
              </a:rPr>
              <a:t>MODELING PLATFORM: 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nonPDPSIM</a:t>
            </a:r>
          </a:p>
        </p:txBody>
      </p:sp>
      <p:sp>
        <p:nvSpPr>
          <p:cNvPr id="75779" name="Line 3"/>
          <p:cNvSpPr>
            <a:spLocks noChangeShapeType="1"/>
          </p:cNvSpPr>
          <p:nvPr/>
        </p:nvSpPr>
        <p:spPr bwMode="auto">
          <a:xfrm>
            <a:off x="457200" y="60960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5780" name="Text Box 8"/>
          <p:cNvSpPr txBox="1">
            <a:spLocks noChangeArrowheads="1"/>
          </p:cNvSpPr>
          <p:nvPr/>
        </p:nvSpPr>
        <p:spPr bwMode="auto">
          <a:xfrm>
            <a:off x="4403725" y="2327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2400" dirty="0">
              <a:latin typeface="Times New Roman" pitchFamily="18" charset="0"/>
            </a:endParaRPr>
          </a:p>
        </p:txBody>
      </p:sp>
      <p:sp>
        <p:nvSpPr>
          <p:cNvPr id="75781" name="Text Box 13"/>
          <p:cNvSpPr txBox="1">
            <a:spLocks noChangeArrowheads="1"/>
          </p:cNvSpPr>
          <p:nvPr/>
        </p:nvSpPr>
        <p:spPr bwMode="auto">
          <a:xfrm>
            <a:off x="533400" y="777875"/>
            <a:ext cx="83820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b="1" dirty="0"/>
              <a:t>Poisson’s equation:</a:t>
            </a:r>
          </a:p>
          <a:p>
            <a:pPr>
              <a:buFont typeface="Symbol" pitchFamily="18" charset="2"/>
              <a:buChar char="·"/>
            </a:pPr>
            <a:endParaRPr lang="en-US" b="1" dirty="0"/>
          </a:p>
          <a:p>
            <a:pPr>
              <a:buFont typeface="Symbol" pitchFamily="18" charset="2"/>
              <a:buChar char="·"/>
            </a:pPr>
            <a:endParaRPr lang="en-US" b="1" dirty="0"/>
          </a:p>
          <a:p>
            <a:pPr>
              <a:buFont typeface="Symbol" pitchFamily="18" charset="2"/>
              <a:buChar char="·"/>
            </a:pPr>
            <a:r>
              <a:rPr lang="en-US" b="1" dirty="0"/>
              <a:t>Transport of charged and neutral species:</a:t>
            </a:r>
            <a:endParaRPr lang="en-US" b="1" i="1" dirty="0"/>
          </a:p>
          <a:p>
            <a:pPr>
              <a:buFont typeface="Symbol" pitchFamily="18" charset="2"/>
              <a:buChar char="·"/>
            </a:pPr>
            <a:endParaRPr lang="en-US" b="1" i="1" dirty="0"/>
          </a:p>
          <a:p>
            <a:pPr>
              <a:buFont typeface="Symbol" pitchFamily="18" charset="2"/>
              <a:buChar char="·"/>
            </a:pPr>
            <a:endParaRPr lang="en-US" b="1" i="1" dirty="0"/>
          </a:p>
          <a:p>
            <a:pPr>
              <a:spcAft>
                <a:spcPct val="60000"/>
              </a:spcAft>
              <a:buFont typeface="Symbol" pitchFamily="18" charset="2"/>
              <a:buChar char="·"/>
            </a:pPr>
            <a:r>
              <a:rPr lang="en-US" b="1" dirty="0"/>
              <a:t>Surface charge:</a:t>
            </a:r>
          </a:p>
          <a:p>
            <a:pPr>
              <a:spcAft>
                <a:spcPct val="60000"/>
              </a:spcAft>
              <a:buFont typeface="Symbol" pitchFamily="18" charset="2"/>
              <a:buNone/>
            </a:pPr>
            <a:endParaRPr lang="en-US" b="1" dirty="0"/>
          </a:p>
          <a:p>
            <a:pPr>
              <a:spcAft>
                <a:spcPct val="100000"/>
              </a:spcAft>
              <a:buFont typeface="Symbol" pitchFamily="18" charset="2"/>
              <a:buChar char="·"/>
            </a:pPr>
            <a:r>
              <a:rPr lang="en-US" b="1" dirty="0"/>
              <a:t>Electron temperature:</a:t>
            </a:r>
          </a:p>
          <a:p>
            <a:pPr>
              <a:spcAft>
                <a:spcPct val="60000"/>
              </a:spcAft>
              <a:buFont typeface="Symbol" pitchFamily="18" charset="2"/>
              <a:buChar char="·"/>
            </a:pPr>
            <a:endParaRPr lang="en-US" b="1" dirty="0"/>
          </a:p>
          <a:p>
            <a:pPr>
              <a:buFont typeface="Symbol" pitchFamily="18" charset="2"/>
              <a:buChar char="·"/>
            </a:pPr>
            <a:r>
              <a:rPr lang="en-US" b="1" dirty="0"/>
              <a:t>Radiation transport and photoionization:</a:t>
            </a:r>
            <a:r>
              <a:rPr lang="en-US" sz="2000" b="1" dirty="0"/>
              <a:t> </a:t>
            </a:r>
          </a:p>
          <a:p>
            <a:pPr>
              <a:buFont typeface="Symbol" pitchFamily="18" charset="2"/>
              <a:buChar char="·"/>
            </a:pPr>
            <a:endParaRPr lang="en-US" sz="2000" b="1" i="1" dirty="0"/>
          </a:p>
          <a:p>
            <a:pPr>
              <a:buFont typeface="Symbol" pitchFamily="18" charset="2"/>
              <a:buChar char="·"/>
            </a:pPr>
            <a:endParaRPr lang="en-US" sz="2000" b="1" i="1" dirty="0"/>
          </a:p>
          <a:p>
            <a:pPr>
              <a:buFont typeface="Symbol" pitchFamily="18" charset="2"/>
              <a:buChar char="·"/>
            </a:pPr>
            <a:endParaRPr lang="en-US" sz="2000" b="1" i="1" dirty="0"/>
          </a:p>
          <a:p>
            <a:pPr>
              <a:buFont typeface="Symbol" pitchFamily="18" charset="2"/>
              <a:buChar char="·"/>
            </a:pPr>
            <a:endParaRPr lang="en-US" sz="2000" b="1" dirty="0"/>
          </a:p>
        </p:txBody>
      </p:sp>
      <p:graphicFrame>
        <p:nvGraphicFramePr>
          <p:cNvPr id="75782" name="Object 6"/>
          <p:cNvGraphicFramePr>
            <a:graphicFrameLocks noChangeAspect="1"/>
          </p:cNvGraphicFramePr>
          <p:nvPr/>
        </p:nvGraphicFramePr>
        <p:xfrm>
          <a:off x="3200400" y="609600"/>
          <a:ext cx="3122613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57" name="Equation" r:id="rId4" imgW="1688760" imgH="457200" progId="Equation.3">
                  <p:embed/>
                </p:oleObj>
              </mc:Choice>
              <mc:Fallback>
                <p:oleObj name="Equation" r:id="rId4" imgW="168876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609600"/>
                        <a:ext cx="3122613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3" name="Object 10"/>
          <p:cNvGraphicFramePr>
            <a:graphicFrameLocks noChangeAspect="1"/>
          </p:cNvGraphicFramePr>
          <p:nvPr/>
        </p:nvGraphicFramePr>
        <p:xfrm>
          <a:off x="5638800" y="1447800"/>
          <a:ext cx="227965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58" name="Equation" r:id="rId6" imgW="1066680" imgH="419040" progId="Equation.3">
                  <p:embed/>
                </p:oleObj>
              </mc:Choice>
              <mc:Fallback>
                <p:oleObj name="Equation" r:id="rId6" imgW="106668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447800"/>
                        <a:ext cx="2279650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4" name="Object 12"/>
          <p:cNvGraphicFramePr>
            <a:graphicFrameLocks noChangeAspect="1"/>
          </p:cNvGraphicFramePr>
          <p:nvPr/>
        </p:nvGraphicFramePr>
        <p:xfrm>
          <a:off x="2819400" y="2438400"/>
          <a:ext cx="5029200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59" name="Equation" r:id="rId8" imgW="2692080" imgH="495000" progId="Equation.3">
                  <p:embed/>
                </p:oleObj>
              </mc:Choice>
              <mc:Fallback>
                <p:oleObj name="Equation" r:id="rId8" imgW="2692080" imgH="4950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438400"/>
                        <a:ext cx="5029200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5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b="1" dirty="0"/>
          </a:p>
        </p:txBody>
      </p:sp>
      <p:graphicFrame>
        <p:nvGraphicFramePr>
          <p:cNvPr id="75786" name="Object 15"/>
          <p:cNvGraphicFramePr>
            <a:graphicFrameLocks noChangeAspect="1"/>
          </p:cNvGraphicFramePr>
          <p:nvPr/>
        </p:nvGraphicFramePr>
        <p:xfrm>
          <a:off x="838200" y="4953000"/>
          <a:ext cx="4343400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60" name="Equation" r:id="rId10" imgW="2400120" imgH="583920" progId="Equation.3">
                  <p:embed/>
                </p:oleObj>
              </mc:Choice>
              <mc:Fallback>
                <p:oleObj name="Equation" r:id="rId10" imgW="2400120" imgH="58392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953000"/>
                        <a:ext cx="4343400" cy="1046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7" name="Rectangle 18"/>
          <p:cNvSpPr>
            <a:spLocks noChangeArrowheads="1"/>
          </p:cNvSpPr>
          <p:nvPr/>
        </p:nvSpPr>
        <p:spPr bwMode="auto">
          <a:xfrm>
            <a:off x="0" y="28273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b="1" dirty="0"/>
          </a:p>
        </p:txBody>
      </p:sp>
      <p:graphicFrame>
        <p:nvGraphicFramePr>
          <p:cNvPr id="75788" name="Object 17"/>
          <p:cNvGraphicFramePr>
            <a:graphicFrameLocks noChangeAspect="1"/>
          </p:cNvGraphicFramePr>
          <p:nvPr/>
        </p:nvGraphicFramePr>
        <p:xfrm>
          <a:off x="5334000" y="4724400"/>
          <a:ext cx="34290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61" name="Equation" r:id="rId12" imgW="2247840" imgH="850680" progId="Equation.3">
                  <p:embed/>
                </p:oleObj>
              </mc:Choice>
              <mc:Fallback>
                <p:oleObj name="Equation" r:id="rId12" imgW="2247840" imgH="8506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724400"/>
                        <a:ext cx="34290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9" name="Object 13"/>
          <p:cNvGraphicFramePr>
            <a:graphicFrameLocks noChangeAspect="1"/>
          </p:cNvGraphicFramePr>
          <p:nvPr/>
        </p:nvGraphicFramePr>
        <p:xfrm>
          <a:off x="1905000" y="3733800"/>
          <a:ext cx="6731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62" name="Equation" r:id="rId14" imgW="3504960" imgH="431640" progId="Equation.3">
                  <p:embed/>
                </p:oleObj>
              </mc:Choice>
              <mc:Fallback>
                <p:oleObj name="Equation" r:id="rId14" imgW="3504960" imgH="4316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733800"/>
                        <a:ext cx="6731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5790" name="Group 1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75791" name="Line 1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5792" name="Text Box 1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75796" name="Text Box 20"/>
          <p:cNvSpPr txBox="1">
            <a:spLocks noChangeArrowheads="1"/>
          </p:cNvSpPr>
          <p:nvPr/>
        </p:nvSpPr>
        <p:spPr bwMode="auto">
          <a:xfrm>
            <a:off x="104775" y="6486525"/>
            <a:ext cx="7381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/>
              <a:t>GEC2012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Line 2"/>
          <p:cNvSpPr>
            <a:spLocks noChangeShapeType="1"/>
          </p:cNvSpPr>
          <p:nvPr/>
        </p:nvSpPr>
        <p:spPr bwMode="auto">
          <a:xfrm>
            <a:off x="533400" y="6096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913216" y="40957"/>
            <a:ext cx="702865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EXISTING PHOTON-TRANSPORT MODEL </a:t>
            </a:r>
            <a:endParaRPr lang="en-US" sz="2600" b="1" dirty="0"/>
          </a:p>
        </p:txBody>
      </p:sp>
      <p:grpSp>
        <p:nvGrpSpPr>
          <p:cNvPr id="224260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24261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4262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24264" name="Text Box 8"/>
          <p:cNvSpPr txBox="1">
            <a:spLocks noChangeArrowheads="1"/>
          </p:cNvSpPr>
          <p:nvPr/>
        </p:nvSpPr>
        <p:spPr bwMode="auto">
          <a:xfrm>
            <a:off x="228600" y="679450"/>
            <a:ext cx="8677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Based on Green’s Function (accounts to absorption, </a:t>
            </a:r>
            <a:r>
              <a:rPr lang="en-US" b="1" dirty="0" smtClean="0"/>
              <a:t>blockage).</a:t>
            </a:r>
            <a:endParaRPr lang="en-US" b="1" dirty="0"/>
          </a:p>
        </p:txBody>
      </p:sp>
      <p:sp>
        <p:nvSpPr>
          <p:cNvPr id="224281" name="Text Box 25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874783"/>
              </p:ext>
            </p:extLst>
          </p:nvPr>
        </p:nvGraphicFramePr>
        <p:xfrm>
          <a:off x="476832" y="1086882"/>
          <a:ext cx="4343400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70" name="Equation" r:id="rId4" imgW="2400300" imgH="584200" progId="Equation.3">
                  <p:embed/>
                </p:oleObj>
              </mc:Choice>
              <mc:Fallback>
                <p:oleObj name="Equation" r:id="rId4" imgW="2400300" imgH="5842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832" y="1086882"/>
                        <a:ext cx="4343400" cy="104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75092"/>
              </p:ext>
            </p:extLst>
          </p:nvPr>
        </p:nvGraphicFramePr>
        <p:xfrm>
          <a:off x="5257800" y="1048782"/>
          <a:ext cx="34290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71" name="Equation" r:id="rId6" imgW="2247900" imgH="850900" progId="Equation.3">
                  <p:embed/>
                </p:oleObj>
              </mc:Choice>
              <mc:Fallback>
                <p:oleObj name="Equation" r:id="rId6" imgW="2247900" imgH="8509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048782"/>
                        <a:ext cx="34290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un 3"/>
          <p:cNvSpPr/>
          <p:nvPr/>
        </p:nvSpPr>
        <p:spPr>
          <a:xfrm>
            <a:off x="2076450" y="4387318"/>
            <a:ext cx="228600" cy="2286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un 14"/>
          <p:cNvSpPr/>
          <p:nvPr/>
        </p:nvSpPr>
        <p:spPr>
          <a:xfrm>
            <a:off x="3476625" y="3514367"/>
            <a:ext cx="228600" cy="228600"/>
          </a:xfrm>
          <a:prstGeom prst="su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n 15"/>
          <p:cNvSpPr/>
          <p:nvPr/>
        </p:nvSpPr>
        <p:spPr>
          <a:xfrm>
            <a:off x="2919412" y="5307012"/>
            <a:ext cx="228600" cy="228600"/>
          </a:xfrm>
          <a:prstGeom prst="su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33400" y="2930351"/>
            <a:ext cx="3314700" cy="3142535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  <a:alpha val="0"/>
                </a:srgbClr>
              </a:gs>
              <a:gs pos="69000">
                <a:srgbClr val="FF0000">
                  <a:alpha val="25000"/>
                  <a:lumMod val="57000"/>
                  <a:lumOff val="43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43100" y="2057400"/>
            <a:ext cx="3314700" cy="3142535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  <a:alpha val="12000"/>
                  <a:lumMod val="65000"/>
                  <a:lumOff val="35000"/>
                </a:schemeClr>
              </a:gs>
              <a:gs pos="82000">
                <a:schemeClr val="accent2">
                  <a:tint val="44500"/>
                  <a:satMod val="160000"/>
                  <a:alpha val="62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828800" y="4159249"/>
            <a:ext cx="2343150" cy="229552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41000"/>
                  <a:lumMod val="48000"/>
                  <a:lumOff val="52000"/>
                </a:schemeClr>
              </a:gs>
              <a:gs pos="26000">
                <a:schemeClr val="accent1">
                  <a:tint val="44500"/>
                  <a:satMod val="160000"/>
                  <a:alpha val="3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590925" y="3115017"/>
            <a:ext cx="34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r’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890837" y="5569267"/>
            <a:ext cx="34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r’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733171" y="4246586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362200" y="3742967"/>
            <a:ext cx="1114425" cy="68828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243136" y="4623498"/>
            <a:ext cx="695326" cy="68351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5405167" y="2653352"/>
            <a:ext cx="3622946" cy="269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/>
              <a:t>At each emitting point, photon fluxes are emitted </a:t>
            </a:r>
            <a:r>
              <a:rPr lang="en-US" b="1" i="1" dirty="0"/>
              <a:t>uniformly</a:t>
            </a:r>
            <a:r>
              <a:rPr lang="en-US" b="1" dirty="0"/>
              <a:t> in all </a:t>
            </a:r>
            <a:r>
              <a:rPr lang="en-US" b="1" dirty="0" smtClean="0"/>
              <a:t>directions.</a:t>
            </a:r>
            <a:endParaRPr lang="en-US" b="1" dirty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Photon fluxes are </a:t>
            </a:r>
            <a:r>
              <a:rPr lang="en-US" b="1" dirty="0"/>
              <a:t>absorbed </a:t>
            </a:r>
            <a:r>
              <a:rPr lang="en-US" b="1" i="1" dirty="0" smtClean="0"/>
              <a:t>continuously</a:t>
            </a:r>
            <a:r>
              <a:rPr lang="en-US" b="1" dirty="0" smtClean="0"/>
              <a:t> at all points along </a:t>
            </a:r>
            <a:r>
              <a:rPr lang="en-US" b="1" dirty="0" smtClean="0"/>
              <a:t>propagation </a:t>
            </a:r>
            <a:r>
              <a:rPr lang="en-US" b="1" dirty="0" smtClean="0"/>
              <a:t>path. 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Inside  plasmas, most points are both emitting and absorption points.  </a:t>
            </a:r>
            <a:endParaRPr lang="en-US" b="1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148012" y="3886200"/>
            <a:ext cx="374115" cy="142081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276600" y="3895367"/>
            <a:ext cx="352426" cy="148923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4257" name="Straight Arrow Connector 224256"/>
          <p:cNvCxnSpPr>
            <a:endCxn id="15" idx="1"/>
          </p:cNvCxnSpPr>
          <p:nvPr/>
        </p:nvCxnSpPr>
        <p:spPr>
          <a:xfrm flipV="1">
            <a:off x="2305050" y="3628667"/>
            <a:ext cx="1171575" cy="71473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171700" y="4733910"/>
            <a:ext cx="714375" cy="68740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19821965">
            <a:off x="2086071" y="3592606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Abs./Bloc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75" name="Pie 224274"/>
          <p:cNvSpPr/>
          <p:nvPr/>
        </p:nvSpPr>
        <p:spPr>
          <a:xfrm rot="19762251">
            <a:off x="2573032" y="2523822"/>
            <a:ext cx="2016264" cy="2027529"/>
          </a:xfrm>
          <a:prstGeom prst="pie">
            <a:avLst>
              <a:gd name="adj1" fmla="val 2015315"/>
              <a:gd name="adj2" fmla="val 4126361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4258" name="Line 2"/>
          <p:cNvSpPr>
            <a:spLocks noChangeShapeType="1"/>
          </p:cNvSpPr>
          <p:nvPr/>
        </p:nvSpPr>
        <p:spPr bwMode="auto">
          <a:xfrm>
            <a:off x="533400" y="5334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738201" y="0"/>
            <a:ext cx="73786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600" b="1" dirty="0" smtClean="0"/>
              <a:t>STATISTICAL PHOTON-TRANSPORT MODEL </a:t>
            </a:r>
            <a:endParaRPr lang="en-US" sz="2600" b="1" dirty="0"/>
          </a:p>
        </p:txBody>
      </p:sp>
      <p:grpSp>
        <p:nvGrpSpPr>
          <p:cNvPr id="224260" name="Group 4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24261" name="Line 5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4262" name="Text Box 6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b="1" dirty="0"/>
                <a:t>University of Michigan</a:t>
              </a:r>
            </a:p>
            <a:p>
              <a:pPr algn="ctr" eaLnBrk="0" hangingPunct="0"/>
              <a:r>
                <a:rPr lang="en-US" sz="1600" b="1" dirty="0"/>
                <a:t>Institute for Plasma Science &amp; Engr.</a:t>
              </a:r>
            </a:p>
          </p:txBody>
        </p:sp>
      </p:grpSp>
      <p:sp>
        <p:nvSpPr>
          <p:cNvPr id="224264" name="Text Box 8"/>
          <p:cNvSpPr txBox="1">
            <a:spLocks noChangeArrowheads="1"/>
          </p:cNvSpPr>
          <p:nvPr/>
        </p:nvSpPr>
        <p:spPr bwMode="auto">
          <a:xfrm>
            <a:off x="228600" y="679450"/>
            <a:ext cx="8677275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i="1" dirty="0"/>
              <a:t>Instantaneous</a:t>
            </a:r>
            <a:r>
              <a:rPr lang="en-US" b="1" dirty="0"/>
              <a:t> photon flux </a:t>
            </a:r>
            <a:r>
              <a:rPr lang="en-US" b="1" dirty="0" smtClean="0"/>
              <a:t>is emitted </a:t>
            </a:r>
            <a:r>
              <a:rPr lang="en-US" b="1" dirty="0"/>
              <a:t>in random </a:t>
            </a:r>
            <a:r>
              <a:rPr lang="en-US" b="1" dirty="0" smtClean="0"/>
              <a:t>angles/directions.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Absorption occurs at random distance with probability p(r)=(1/</a:t>
            </a:r>
            <a:r>
              <a:rPr lang="en-US" b="1" dirty="0" smtClean="0">
                <a:latin typeface="Symbol" panose="05050102010706020507" pitchFamily="18" charset="2"/>
              </a:rPr>
              <a:t>l</a:t>
            </a:r>
            <a:r>
              <a:rPr lang="en-US" b="1" dirty="0" smtClean="0"/>
              <a:t>) exp(-r/</a:t>
            </a:r>
            <a:r>
              <a:rPr lang="en-US" b="1" dirty="0" smtClean="0">
                <a:latin typeface="Symbol" panose="05050102010706020507" pitchFamily="18" charset="2"/>
              </a:rPr>
              <a:t>l</a:t>
            </a:r>
            <a:r>
              <a:rPr lang="en-US" b="1" dirty="0" smtClean="0"/>
              <a:t>),     r: distance to the emitting point,   </a:t>
            </a:r>
            <a:r>
              <a:rPr lang="en-US" b="1" dirty="0" smtClean="0">
                <a:latin typeface="Symbol" panose="05050102010706020507" pitchFamily="18" charset="2"/>
              </a:rPr>
              <a:t>l: </a:t>
            </a:r>
            <a:r>
              <a:rPr lang="en-US" b="1" dirty="0" smtClean="0"/>
              <a:t>photon mean free path </a:t>
            </a:r>
            <a:r>
              <a:rPr lang="en-US" b="1" dirty="0" smtClean="0">
                <a:latin typeface="Symbol" panose="05050102010706020507" pitchFamily="18" charset="2"/>
              </a:rPr>
              <a:t> </a:t>
            </a:r>
            <a:endParaRPr lang="en-US" b="1" dirty="0" smtClean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Emission and absorption follows Green’s function only </a:t>
            </a:r>
            <a:r>
              <a:rPr lang="en-US" b="1" i="1" dirty="0"/>
              <a:t>statistically.</a:t>
            </a:r>
            <a:r>
              <a:rPr lang="en-US" b="1" dirty="0"/>
              <a:t> </a:t>
            </a:r>
            <a:endParaRPr lang="en-US" b="1" dirty="0" smtClean="0"/>
          </a:p>
        </p:txBody>
      </p:sp>
      <p:sp>
        <p:nvSpPr>
          <p:cNvPr id="224281" name="Text Box 25"/>
          <p:cNvSpPr txBox="1">
            <a:spLocks noChangeArrowheads="1"/>
          </p:cNvSpPr>
          <p:nvPr/>
        </p:nvSpPr>
        <p:spPr bwMode="auto">
          <a:xfrm>
            <a:off x="104775" y="6486525"/>
            <a:ext cx="74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GEC2013</a:t>
            </a:r>
            <a:endParaRPr lang="en-US" sz="1000" b="1" dirty="0"/>
          </a:p>
        </p:txBody>
      </p:sp>
      <p:sp>
        <p:nvSpPr>
          <p:cNvPr id="4" name="Sun 3"/>
          <p:cNvSpPr/>
          <p:nvPr/>
        </p:nvSpPr>
        <p:spPr>
          <a:xfrm>
            <a:off x="2076450" y="4387318"/>
            <a:ext cx="228600" cy="2286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un 14"/>
          <p:cNvSpPr/>
          <p:nvPr/>
        </p:nvSpPr>
        <p:spPr>
          <a:xfrm>
            <a:off x="3476625" y="3514367"/>
            <a:ext cx="228600" cy="228600"/>
          </a:xfrm>
          <a:prstGeom prst="su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n 15"/>
          <p:cNvSpPr/>
          <p:nvPr/>
        </p:nvSpPr>
        <p:spPr>
          <a:xfrm>
            <a:off x="2919412" y="5307012"/>
            <a:ext cx="228600" cy="228600"/>
          </a:xfrm>
          <a:prstGeom prst="su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33400" y="2930351"/>
            <a:ext cx="3314700" cy="314253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43100" y="2057400"/>
            <a:ext cx="3314700" cy="3142535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828800" y="4159249"/>
            <a:ext cx="2343150" cy="2295526"/>
          </a:xfrm>
          <a:prstGeom prst="ellipse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590925" y="3115017"/>
            <a:ext cx="34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r’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48453" y="5248393"/>
            <a:ext cx="34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r’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733171" y="4246586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</a:t>
            </a:r>
            <a:endParaRPr lang="en-US" dirty="0"/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5460729" y="2988965"/>
            <a:ext cx="3557859" cy="308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For </a:t>
            </a:r>
            <a:r>
              <a:rPr lang="en-US" b="1" dirty="0"/>
              <a:t>each emitting </a:t>
            </a:r>
            <a:r>
              <a:rPr lang="en-US" b="1" dirty="0" smtClean="0"/>
              <a:t>point, divide its photon </a:t>
            </a:r>
            <a:r>
              <a:rPr lang="en-US" b="1" dirty="0"/>
              <a:t>transport zone </a:t>
            </a:r>
            <a:r>
              <a:rPr lang="en-US" b="1" dirty="0" smtClean="0"/>
              <a:t>into a number of sectors 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endParaRPr lang="en-US" b="1" dirty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Emitting angle and the  absorption sector change randomly at each time step. </a:t>
            </a:r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endParaRPr lang="en-US" b="1" dirty="0" smtClean="0"/>
          </a:p>
          <a:p>
            <a:pPr>
              <a:spcAft>
                <a:spcPct val="20000"/>
              </a:spcAft>
              <a:buClr>
                <a:schemeClr val="tx1"/>
              </a:buClr>
              <a:buFont typeface="Symbol" pitchFamily="18" charset="2"/>
              <a:buChar char="·"/>
            </a:pPr>
            <a:r>
              <a:rPr lang="en-US" b="1" dirty="0" smtClean="0"/>
              <a:t>All points are independent. 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133062" y="2209800"/>
            <a:ext cx="2038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Emission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07106" y="2173069"/>
            <a:ext cx="2672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Absorption Sector</a:t>
            </a:r>
          </a:p>
          <a:p>
            <a:r>
              <a:rPr lang="en-US" b="1" dirty="0" smtClean="0"/>
              <a:t>(</a:t>
            </a:r>
            <a:r>
              <a:rPr lang="en-US" b="1" dirty="0"/>
              <a:t>r</a:t>
            </a:r>
            <a:r>
              <a:rPr lang="en-US" b="1" dirty="0" smtClean="0"/>
              <a:t>andom angle/radius)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113237" y="2133602"/>
            <a:ext cx="1012526" cy="2963953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4" idx="3"/>
          </p:cNvCxnSpPr>
          <p:nvPr/>
        </p:nvCxnSpPr>
        <p:spPr>
          <a:xfrm flipH="1">
            <a:off x="2305050" y="2699667"/>
            <a:ext cx="2639863" cy="1801951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4257" name="Straight Connector 224256"/>
          <p:cNvCxnSpPr/>
          <p:nvPr/>
        </p:nvCxnSpPr>
        <p:spPr>
          <a:xfrm>
            <a:off x="2305050" y="2699667"/>
            <a:ext cx="2639863" cy="1831823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4265" name="Straight Connector 224264"/>
          <p:cNvCxnSpPr/>
          <p:nvPr/>
        </p:nvCxnSpPr>
        <p:spPr>
          <a:xfrm flipV="1">
            <a:off x="1981200" y="3546299"/>
            <a:ext cx="3244988" cy="69280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2276475" y="2363494"/>
            <a:ext cx="2628900" cy="2532935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2664620" y="2699667"/>
            <a:ext cx="1902618" cy="183182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3113237" y="2133602"/>
            <a:ext cx="1012526" cy="2963953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4286" name="Freeform 224285"/>
          <p:cNvSpPr/>
          <p:nvPr/>
        </p:nvSpPr>
        <p:spPr>
          <a:xfrm>
            <a:off x="3912394" y="2438400"/>
            <a:ext cx="750094" cy="640556"/>
          </a:xfrm>
          <a:custGeom>
            <a:avLst/>
            <a:gdLst>
              <a:gd name="connsiteX0" fmla="*/ 111919 w 750094"/>
              <a:gd name="connsiteY0" fmla="*/ 0 h 640556"/>
              <a:gd name="connsiteX1" fmla="*/ 0 w 750094"/>
              <a:gd name="connsiteY1" fmla="*/ 311944 h 640556"/>
              <a:gd name="connsiteX2" fmla="*/ 114300 w 750094"/>
              <a:gd name="connsiteY2" fmla="*/ 352425 h 640556"/>
              <a:gd name="connsiteX3" fmla="*/ 188119 w 750094"/>
              <a:gd name="connsiteY3" fmla="*/ 390525 h 640556"/>
              <a:gd name="connsiteX4" fmla="*/ 269081 w 750094"/>
              <a:gd name="connsiteY4" fmla="*/ 445294 h 640556"/>
              <a:gd name="connsiteX5" fmla="*/ 335756 w 750094"/>
              <a:gd name="connsiteY5" fmla="*/ 497681 h 640556"/>
              <a:gd name="connsiteX6" fmla="*/ 409575 w 750094"/>
              <a:gd name="connsiteY6" fmla="*/ 564356 h 640556"/>
              <a:gd name="connsiteX7" fmla="*/ 473869 w 750094"/>
              <a:gd name="connsiteY7" fmla="*/ 640556 h 640556"/>
              <a:gd name="connsiteX8" fmla="*/ 750094 w 750094"/>
              <a:gd name="connsiteY8" fmla="*/ 450056 h 640556"/>
              <a:gd name="connsiteX9" fmla="*/ 676275 w 750094"/>
              <a:gd name="connsiteY9" fmla="*/ 366713 h 640556"/>
              <a:gd name="connsiteX10" fmla="*/ 604837 w 750094"/>
              <a:gd name="connsiteY10" fmla="*/ 300038 h 640556"/>
              <a:gd name="connsiteX11" fmla="*/ 547687 w 750094"/>
              <a:gd name="connsiteY11" fmla="*/ 242888 h 640556"/>
              <a:gd name="connsiteX12" fmla="*/ 464344 w 750094"/>
              <a:gd name="connsiteY12" fmla="*/ 178594 h 640556"/>
              <a:gd name="connsiteX13" fmla="*/ 395287 w 750094"/>
              <a:gd name="connsiteY13" fmla="*/ 130969 h 640556"/>
              <a:gd name="connsiteX14" fmla="*/ 314325 w 750094"/>
              <a:gd name="connsiteY14" fmla="*/ 80963 h 640556"/>
              <a:gd name="connsiteX15" fmla="*/ 233362 w 750094"/>
              <a:gd name="connsiteY15" fmla="*/ 45244 h 640556"/>
              <a:gd name="connsiteX16" fmla="*/ 111919 w 750094"/>
              <a:gd name="connsiteY16" fmla="*/ 0 h 64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0094" h="640556">
                <a:moveTo>
                  <a:pt x="111919" y="0"/>
                </a:moveTo>
                <a:lnTo>
                  <a:pt x="0" y="311944"/>
                </a:lnTo>
                <a:lnTo>
                  <a:pt x="114300" y="352425"/>
                </a:lnTo>
                <a:lnTo>
                  <a:pt x="188119" y="390525"/>
                </a:lnTo>
                <a:lnTo>
                  <a:pt x="269081" y="445294"/>
                </a:lnTo>
                <a:lnTo>
                  <a:pt x="335756" y="497681"/>
                </a:lnTo>
                <a:lnTo>
                  <a:pt x="409575" y="564356"/>
                </a:lnTo>
                <a:lnTo>
                  <a:pt x="473869" y="640556"/>
                </a:lnTo>
                <a:lnTo>
                  <a:pt x="750094" y="450056"/>
                </a:lnTo>
                <a:lnTo>
                  <a:pt x="676275" y="366713"/>
                </a:lnTo>
                <a:lnTo>
                  <a:pt x="604837" y="300038"/>
                </a:lnTo>
                <a:lnTo>
                  <a:pt x="547687" y="242888"/>
                </a:lnTo>
                <a:lnTo>
                  <a:pt x="464344" y="178594"/>
                </a:lnTo>
                <a:lnTo>
                  <a:pt x="395287" y="130969"/>
                </a:lnTo>
                <a:lnTo>
                  <a:pt x="314325" y="80963"/>
                </a:lnTo>
                <a:lnTo>
                  <a:pt x="233362" y="45244"/>
                </a:lnTo>
                <a:lnTo>
                  <a:pt x="111919" y="0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 74"/>
          <p:cNvSpPr/>
          <p:nvPr/>
        </p:nvSpPr>
        <p:spPr>
          <a:xfrm>
            <a:off x="5334000" y="2174312"/>
            <a:ext cx="750094" cy="640556"/>
          </a:xfrm>
          <a:custGeom>
            <a:avLst/>
            <a:gdLst>
              <a:gd name="connsiteX0" fmla="*/ 111919 w 750094"/>
              <a:gd name="connsiteY0" fmla="*/ 0 h 640556"/>
              <a:gd name="connsiteX1" fmla="*/ 0 w 750094"/>
              <a:gd name="connsiteY1" fmla="*/ 311944 h 640556"/>
              <a:gd name="connsiteX2" fmla="*/ 114300 w 750094"/>
              <a:gd name="connsiteY2" fmla="*/ 352425 h 640556"/>
              <a:gd name="connsiteX3" fmla="*/ 188119 w 750094"/>
              <a:gd name="connsiteY3" fmla="*/ 390525 h 640556"/>
              <a:gd name="connsiteX4" fmla="*/ 269081 w 750094"/>
              <a:gd name="connsiteY4" fmla="*/ 445294 h 640556"/>
              <a:gd name="connsiteX5" fmla="*/ 335756 w 750094"/>
              <a:gd name="connsiteY5" fmla="*/ 497681 h 640556"/>
              <a:gd name="connsiteX6" fmla="*/ 409575 w 750094"/>
              <a:gd name="connsiteY6" fmla="*/ 564356 h 640556"/>
              <a:gd name="connsiteX7" fmla="*/ 473869 w 750094"/>
              <a:gd name="connsiteY7" fmla="*/ 640556 h 640556"/>
              <a:gd name="connsiteX8" fmla="*/ 750094 w 750094"/>
              <a:gd name="connsiteY8" fmla="*/ 450056 h 640556"/>
              <a:gd name="connsiteX9" fmla="*/ 676275 w 750094"/>
              <a:gd name="connsiteY9" fmla="*/ 366713 h 640556"/>
              <a:gd name="connsiteX10" fmla="*/ 604837 w 750094"/>
              <a:gd name="connsiteY10" fmla="*/ 300038 h 640556"/>
              <a:gd name="connsiteX11" fmla="*/ 547687 w 750094"/>
              <a:gd name="connsiteY11" fmla="*/ 242888 h 640556"/>
              <a:gd name="connsiteX12" fmla="*/ 464344 w 750094"/>
              <a:gd name="connsiteY12" fmla="*/ 178594 h 640556"/>
              <a:gd name="connsiteX13" fmla="*/ 395287 w 750094"/>
              <a:gd name="connsiteY13" fmla="*/ 130969 h 640556"/>
              <a:gd name="connsiteX14" fmla="*/ 314325 w 750094"/>
              <a:gd name="connsiteY14" fmla="*/ 80963 h 640556"/>
              <a:gd name="connsiteX15" fmla="*/ 233362 w 750094"/>
              <a:gd name="connsiteY15" fmla="*/ 45244 h 640556"/>
              <a:gd name="connsiteX16" fmla="*/ 111919 w 750094"/>
              <a:gd name="connsiteY16" fmla="*/ 0 h 64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0094" h="640556">
                <a:moveTo>
                  <a:pt x="111919" y="0"/>
                </a:moveTo>
                <a:lnTo>
                  <a:pt x="0" y="311944"/>
                </a:lnTo>
                <a:lnTo>
                  <a:pt x="114300" y="352425"/>
                </a:lnTo>
                <a:lnTo>
                  <a:pt x="188119" y="390525"/>
                </a:lnTo>
                <a:lnTo>
                  <a:pt x="269081" y="445294"/>
                </a:lnTo>
                <a:lnTo>
                  <a:pt x="335756" y="497681"/>
                </a:lnTo>
                <a:lnTo>
                  <a:pt x="409575" y="564356"/>
                </a:lnTo>
                <a:lnTo>
                  <a:pt x="473869" y="640556"/>
                </a:lnTo>
                <a:lnTo>
                  <a:pt x="750094" y="450056"/>
                </a:lnTo>
                <a:lnTo>
                  <a:pt x="676275" y="366713"/>
                </a:lnTo>
                <a:lnTo>
                  <a:pt x="604837" y="300038"/>
                </a:lnTo>
                <a:lnTo>
                  <a:pt x="547687" y="242888"/>
                </a:lnTo>
                <a:lnTo>
                  <a:pt x="464344" y="178594"/>
                </a:lnTo>
                <a:lnTo>
                  <a:pt x="395287" y="130969"/>
                </a:lnTo>
                <a:lnTo>
                  <a:pt x="314325" y="80963"/>
                </a:lnTo>
                <a:lnTo>
                  <a:pt x="233362" y="45244"/>
                </a:lnTo>
                <a:lnTo>
                  <a:pt x="11191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Freeform 76"/>
          <p:cNvSpPr/>
          <p:nvPr/>
        </p:nvSpPr>
        <p:spPr>
          <a:xfrm rot="6366576">
            <a:off x="2599107" y="5215334"/>
            <a:ext cx="750094" cy="640556"/>
          </a:xfrm>
          <a:custGeom>
            <a:avLst/>
            <a:gdLst>
              <a:gd name="connsiteX0" fmla="*/ 111919 w 750094"/>
              <a:gd name="connsiteY0" fmla="*/ 0 h 640556"/>
              <a:gd name="connsiteX1" fmla="*/ 0 w 750094"/>
              <a:gd name="connsiteY1" fmla="*/ 311944 h 640556"/>
              <a:gd name="connsiteX2" fmla="*/ 114300 w 750094"/>
              <a:gd name="connsiteY2" fmla="*/ 352425 h 640556"/>
              <a:gd name="connsiteX3" fmla="*/ 188119 w 750094"/>
              <a:gd name="connsiteY3" fmla="*/ 390525 h 640556"/>
              <a:gd name="connsiteX4" fmla="*/ 269081 w 750094"/>
              <a:gd name="connsiteY4" fmla="*/ 445294 h 640556"/>
              <a:gd name="connsiteX5" fmla="*/ 335756 w 750094"/>
              <a:gd name="connsiteY5" fmla="*/ 497681 h 640556"/>
              <a:gd name="connsiteX6" fmla="*/ 409575 w 750094"/>
              <a:gd name="connsiteY6" fmla="*/ 564356 h 640556"/>
              <a:gd name="connsiteX7" fmla="*/ 473869 w 750094"/>
              <a:gd name="connsiteY7" fmla="*/ 640556 h 640556"/>
              <a:gd name="connsiteX8" fmla="*/ 750094 w 750094"/>
              <a:gd name="connsiteY8" fmla="*/ 450056 h 640556"/>
              <a:gd name="connsiteX9" fmla="*/ 676275 w 750094"/>
              <a:gd name="connsiteY9" fmla="*/ 366713 h 640556"/>
              <a:gd name="connsiteX10" fmla="*/ 604837 w 750094"/>
              <a:gd name="connsiteY10" fmla="*/ 300038 h 640556"/>
              <a:gd name="connsiteX11" fmla="*/ 547687 w 750094"/>
              <a:gd name="connsiteY11" fmla="*/ 242888 h 640556"/>
              <a:gd name="connsiteX12" fmla="*/ 464344 w 750094"/>
              <a:gd name="connsiteY12" fmla="*/ 178594 h 640556"/>
              <a:gd name="connsiteX13" fmla="*/ 395287 w 750094"/>
              <a:gd name="connsiteY13" fmla="*/ 130969 h 640556"/>
              <a:gd name="connsiteX14" fmla="*/ 314325 w 750094"/>
              <a:gd name="connsiteY14" fmla="*/ 80963 h 640556"/>
              <a:gd name="connsiteX15" fmla="*/ 233362 w 750094"/>
              <a:gd name="connsiteY15" fmla="*/ 45244 h 640556"/>
              <a:gd name="connsiteX16" fmla="*/ 111919 w 750094"/>
              <a:gd name="connsiteY16" fmla="*/ 0 h 64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0094" h="640556">
                <a:moveTo>
                  <a:pt x="111919" y="0"/>
                </a:moveTo>
                <a:lnTo>
                  <a:pt x="0" y="311944"/>
                </a:lnTo>
                <a:lnTo>
                  <a:pt x="114300" y="352425"/>
                </a:lnTo>
                <a:lnTo>
                  <a:pt x="188119" y="390525"/>
                </a:lnTo>
                <a:lnTo>
                  <a:pt x="269081" y="445294"/>
                </a:lnTo>
                <a:lnTo>
                  <a:pt x="335756" y="497681"/>
                </a:lnTo>
                <a:lnTo>
                  <a:pt x="409575" y="564356"/>
                </a:lnTo>
                <a:lnTo>
                  <a:pt x="473869" y="640556"/>
                </a:lnTo>
                <a:lnTo>
                  <a:pt x="750094" y="450056"/>
                </a:lnTo>
                <a:lnTo>
                  <a:pt x="676275" y="366713"/>
                </a:lnTo>
                <a:lnTo>
                  <a:pt x="604837" y="300038"/>
                </a:lnTo>
                <a:lnTo>
                  <a:pt x="547687" y="242888"/>
                </a:lnTo>
                <a:lnTo>
                  <a:pt x="464344" y="178594"/>
                </a:lnTo>
                <a:lnTo>
                  <a:pt x="395287" y="130969"/>
                </a:lnTo>
                <a:lnTo>
                  <a:pt x="314325" y="80963"/>
                </a:lnTo>
                <a:lnTo>
                  <a:pt x="233362" y="45244"/>
                </a:lnTo>
                <a:lnTo>
                  <a:pt x="111919" y="0"/>
                </a:lnTo>
                <a:close/>
              </a:path>
            </a:pathLst>
          </a:cu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 77"/>
          <p:cNvSpPr/>
          <p:nvPr/>
        </p:nvSpPr>
        <p:spPr>
          <a:xfrm rot="14687102">
            <a:off x="1701403" y="4821692"/>
            <a:ext cx="750094" cy="640556"/>
          </a:xfrm>
          <a:custGeom>
            <a:avLst/>
            <a:gdLst>
              <a:gd name="connsiteX0" fmla="*/ 111919 w 750094"/>
              <a:gd name="connsiteY0" fmla="*/ 0 h 640556"/>
              <a:gd name="connsiteX1" fmla="*/ 0 w 750094"/>
              <a:gd name="connsiteY1" fmla="*/ 311944 h 640556"/>
              <a:gd name="connsiteX2" fmla="*/ 114300 w 750094"/>
              <a:gd name="connsiteY2" fmla="*/ 352425 h 640556"/>
              <a:gd name="connsiteX3" fmla="*/ 188119 w 750094"/>
              <a:gd name="connsiteY3" fmla="*/ 390525 h 640556"/>
              <a:gd name="connsiteX4" fmla="*/ 269081 w 750094"/>
              <a:gd name="connsiteY4" fmla="*/ 445294 h 640556"/>
              <a:gd name="connsiteX5" fmla="*/ 335756 w 750094"/>
              <a:gd name="connsiteY5" fmla="*/ 497681 h 640556"/>
              <a:gd name="connsiteX6" fmla="*/ 409575 w 750094"/>
              <a:gd name="connsiteY6" fmla="*/ 564356 h 640556"/>
              <a:gd name="connsiteX7" fmla="*/ 473869 w 750094"/>
              <a:gd name="connsiteY7" fmla="*/ 640556 h 640556"/>
              <a:gd name="connsiteX8" fmla="*/ 750094 w 750094"/>
              <a:gd name="connsiteY8" fmla="*/ 450056 h 640556"/>
              <a:gd name="connsiteX9" fmla="*/ 676275 w 750094"/>
              <a:gd name="connsiteY9" fmla="*/ 366713 h 640556"/>
              <a:gd name="connsiteX10" fmla="*/ 604837 w 750094"/>
              <a:gd name="connsiteY10" fmla="*/ 300038 h 640556"/>
              <a:gd name="connsiteX11" fmla="*/ 547687 w 750094"/>
              <a:gd name="connsiteY11" fmla="*/ 242888 h 640556"/>
              <a:gd name="connsiteX12" fmla="*/ 464344 w 750094"/>
              <a:gd name="connsiteY12" fmla="*/ 178594 h 640556"/>
              <a:gd name="connsiteX13" fmla="*/ 395287 w 750094"/>
              <a:gd name="connsiteY13" fmla="*/ 130969 h 640556"/>
              <a:gd name="connsiteX14" fmla="*/ 314325 w 750094"/>
              <a:gd name="connsiteY14" fmla="*/ 80963 h 640556"/>
              <a:gd name="connsiteX15" fmla="*/ 233362 w 750094"/>
              <a:gd name="connsiteY15" fmla="*/ 45244 h 640556"/>
              <a:gd name="connsiteX16" fmla="*/ 111919 w 750094"/>
              <a:gd name="connsiteY16" fmla="*/ 0 h 64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0094" h="640556">
                <a:moveTo>
                  <a:pt x="111919" y="0"/>
                </a:moveTo>
                <a:lnTo>
                  <a:pt x="0" y="311944"/>
                </a:lnTo>
                <a:lnTo>
                  <a:pt x="114300" y="352425"/>
                </a:lnTo>
                <a:lnTo>
                  <a:pt x="188119" y="390525"/>
                </a:lnTo>
                <a:lnTo>
                  <a:pt x="269081" y="445294"/>
                </a:lnTo>
                <a:lnTo>
                  <a:pt x="335756" y="497681"/>
                </a:lnTo>
                <a:lnTo>
                  <a:pt x="409575" y="564356"/>
                </a:lnTo>
                <a:lnTo>
                  <a:pt x="473869" y="640556"/>
                </a:lnTo>
                <a:lnTo>
                  <a:pt x="750094" y="450056"/>
                </a:lnTo>
                <a:lnTo>
                  <a:pt x="676275" y="366713"/>
                </a:lnTo>
                <a:lnTo>
                  <a:pt x="604837" y="300038"/>
                </a:lnTo>
                <a:lnTo>
                  <a:pt x="547687" y="242888"/>
                </a:lnTo>
                <a:lnTo>
                  <a:pt x="464344" y="178594"/>
                </a:lnTo>
                <a:lnTo>
                  <a:pt x="395287" y="130969"/>
                </a:lnTo>
                <a:lnTo>
                  <a:pt x="314325" y="80963"/>
                </a:lnTo>
                <a:lnTo>
                  <a:pt x="233362" y="45244"/>
                </a:lnTo>
                <a:lnTo>
                  <a:pt x="111919" y="0"/>
                </a:lnTo>
                <a:close/>
              </a:path>
            </a:pathLst>
          </a:custGeom>
          <a:solidFill>
            <a:schemeClr val="accent1">
              <a:shade val="30000"/>
              <a:satMod val="11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Arrow Connector 32"/>
          <p:cNvCxnSpPr>
            <a:endCxn id="224286" idx="4"/>
          </p:cNvCxnSpPr>
          <p:nvPr/>
        </p:nvCxnSpPr>
        <p:spPr>
          <a:xfrm flipV="1">
            <a:off x="3663037" y="2883694"/>
            <a:ext cx="518438" cy="6490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228600" y="2224596"/>
            <a:ext cx="937813" cy="297404"/>
            <a:chOff x="476418" y="1809158"/>
            <a:chExt cx="937813" cy="297404"/>
          </a:xfrm>
        </p:grpSpPr>
        <p:sp>
          <p:nvSpPr>
            <p:cNvPr id="224287" name="Sun 224286"/>
            <p:cNvSpPr/>
            <p:nvPr/>
          </p:nvSpPr>
          <p:spPr>
            <a:xfrm>
              <a:off x="476418" y="1809158"/>
              <a:ext cx="315490" cy="297404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>
              <a:off x="634163" y="1961540"/>
              <a:ext cx="780068" cy="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1" name="Straight Arrow Connector 40"/>
          <p:cNvCxnSpPr/>
          <p:nvPr/>
        </p:nvCxnSpPr>
        <p:spPr>
          <a:xfrm>
            <a:off x="2236518" y="4572619"/>
            <a:ext cx="623869" cy="8327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2262713" y="5151817"/>
            <a:ext cx="704845" cy="23459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0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17172</TotalTime>
  <Words>2053</Words>
  <Application>Microsoft Office PowerPoint</Application>
  <PresentationFormat>On-screen Show (4:3)</PresentationFormat>
  <Paragraphs>296</Paragraphs>
  <Slides>22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Default Design</vt:lpstr>
      <vt:lpstr>1_Default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zxiong</dc:creator>
  <cp:lastModifiedBy>Mark J. Kushner</cp:lastModifiedBy>
  <cp:revision>95</cp:revision>
  <dcterms:created xsi:type="dcterms:W3CDTF">2010-02-09T15:05:20Z</dcterms:created>
  <dcterms:modified xsi:type="dcterms:W3CDTF">2013-09-23T17:16:37Z</dcterms:modified>
</cp:coreProperties>
</file>