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652" r:id="rId1"/>
    <p:sldMasterId id="2147483714" r:id="rId2"/>
    <p:sldMasterId id="2147483751" r:id="rId3"/>
    <p:sldMasterId id="2147484571" r:id="rId4"/>
    <p:sldMasterId id="2147484584" r:id="rId5"/>
    <p:sldMasterId id="2147484596" r:id="rId6"/>
    <p:sldMasterId id="2147484608" r:id="rId7"/>
  </p:sldMasterIdLst>
  <p:notesMasterIdLst>
    <p:notesMasterId r:id="rId27"/>
  </p:notesMasterIdLst>
  <p:sldIdLst>
    <p:sldId id="706" r:id="rId8"/>
    <p:sldId id="1189" r:id="rId9"/>
    <p:sldId id="1537" r:id="rId10"/>
    <p:sldId id="1538" r:id="rId11"/>
    <p:sldId id="1540" r:id="rId12"/>
    <p:sldId id="1558" r:id="rId13"/>
    <p:sldId id="1550" r:id="rId14"/>
    <p:sldId id="1557" r:id="rId15"/>
    <p:sldId id="1559" r:id="rId16"/>
    <p:sldId id="1543" r:id="rId17"/>
    <p:sldId id="1553" r:id="rId18"/>
    <p:sldId id="1544" r:id="rId19"/>
    <p:sldId id="1552" r:id="rId20"/>
    <p:sldId id="1545" r:id="rId21"/>
    <p:sldId id="1542" r:id="rId22"/>
    <p:sldId id="1541" r:id="rId23"/>
    <p:sldId id="1546" r:id="rId24"/>
    <p:sldId id="1549" r:id="rId25"/>
    <p:sldId id="1561" r:id="rId26"/>
  </p:sldIdLst>
  <p:sldSz cx="9144000" cy="6858000" type="screen4x3"/>
  <p:notesSz cx="7019925" cy="9305925"/>
  <p:embeddedFontLst>
    <p:embeddedFont>
      <p:font typeface="MS PGothic" panose="020B0600070205080204" pitchFamily="34" charset="-128"/>
      <p:regular r:id="rId28"/>
    </p:embeddedFont>
    <p:embeddedFont>
      <p:font typeface="宋体" panose="02010600030101010101" pitchFamily="2" charset="-122"/>
      <p:regular r:id="rId29"/>
    </p:embeddedFont>
    <p:embeddedFont>
      <p:font typeface="PMingLiU" panose="02020500000000000000" pitchFamily="18" charset="-120"/>
      <p:regular r:id="rId30"/>
    </p:embeddedFont>
    <p:embeddedFont>
      <p:font typeface="Arial Unicode MS" panose="020B0604020202020204" pitchFamily="34" charset="-128"/>
      <p:regular r:id="rId31"/>
    </p:embeddedFont>
    <p:embeddedFont>
      <p:font typeface="굴림" panose="020B0600000101010101" pitchFamily="34" charset="-127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EE6E1B9-44F3-4FC2-9ECA-4EA4D41D24E3}">
          <p14:sldIdLst>
            <p14:sldId id="706"/>
            <p14:sldId id="1189"/>
            <p14:sldId id="1537"/>
            <p14:sldId id="1538"/>
            <p14:sldId id="1540"/>
            <p14:sldId id="1558"/>
            <p14:sldId id="1550"/>
            <p14:sldId id="1557"/>
            <p14:sldId id="1559"/>
            <p14:sldId id="1543"/>
            <p14:sldId id="1553"/>
            <p14:sldId id="1544"/>
            <p14:sldId id="1552"/>
            <p14:sldId id="1545"/>
            <p14:sldId id="1542"/>
            <p14:sldId id="1541"/>
            <p14:sldId id="1546"/>
            <p14:sldId id="1549"/>
            <p14:sldId id="156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oheila Mohades" initials="SM" lastIdx="2" clrIdx="0"/>
  <p:cmAuthor id="1" name="Mark J. Kushner" initials="MJK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142240"/>
    <a:srgbClr val="0C23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561" autoAdjust="0"/>
    <p:restoredTop sz="88874" autoAdjust="0"/>
  </p:normalViewPr>
  <p:slideViewPr>
    <p:cSldViewPr snapToGrid="0">
      <p:cViewPr varScale="1">
        <p:scale>
          <a:sx n="66" d="100"/>
          <a:sy n="66" d="100"/>
        </p:scale>
        <p:origin x="-117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782"/>
    </p:cViewPr>
  </p:sorterViewPr>
  <p:notesViewPr>
    <p:cSldViewPr snapToGrid="0">
      <p:cViewPr varScale="1">
        <p:scale>
          <a:sx n="56" d="100"/>
          <a:sy n="56" d="100"/>
        </p:scale>
        <p:origin x="-2712" y="-90"/>
      </p:cViewPr>
      <p:guideLst>
        <p:guide orient="horz" pos="2931"/>
        <p:guide pos="221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font" Target="fonts/font7.fntdata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6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5.fntdata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2273" cy="4646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>
            <a:lvl1pPr>
              <a:defRPr sz="13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6129" y="0"/>
            <a:ext cx="3042273" cy="4646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4275" y="698500"/>
            <a:ext cx="46513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2298" y="4420623"/>
            <a:ext cx="5615331" cy="418674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278" tIns="46639" rIns="93278" bIns="466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706"/>
            <a:ext cx="3042273" cy="4646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278" tIns="46639" rIns="93278" bIns="46639" numCol="1" anchor="b" anchorCtr="0" compatLnSpc="1">
            <a:prstTxWarp prst="textNoShape">
              <a:avLst/>
            </a:prstTxWarp>
          </a:bodyPr>
          <a:lstStyle>
            <a:lvl1pPr>
              <a:defRPr sz="1300"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6129" y="8839706"/>
            <a:ext cx="3042273" cy="464681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3278" tIns="46639" rIns="93278" bIns="46639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ea typeface="+mn-ea"/>
              </a:defRPr>
            </a:lvl1pPr>
          </a:lstStyle>
          <a:p>
            <a:pPr>
              <a:defRPr/>
            </a:pPr>
            <a:fld id="{891614D7-CB88-48FC-965A-91CC5DC3E9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70036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976129" y="8839706"/>
            <a:ext cx="3042273" cy="46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78" tIns="46639" rIns="93278" bIns="46639" anchor="b"/>
          <a:lstStyle/>
          <a:p>
            <a:pPr algn="r"/>
            <a:fld id="{2005B75C-B55C-474E-B159-14571ACE1EDA}" type="slidenum">
              <a:rPr lang="en-US" altLang="zh-CN" sz="1300">
                <a:ea typeface="ＭＳ Ｐゴシック" pitchFamily="34" charset="-128"/>
              </a:rPr>
              <a:pPr algn="r"/>
              <a:t>1</a:t>
            </a:fld>
            <a:endParaRPr lang="en-US" altLang="zh-CN" sz="1300">
              <a:ea typeface="ＭＳ Ｐゴシック" pitchFamily="34" charset="-128"/>
            </a:endParaRPr>
          </a:p>
        </p:txBody>
      </p:sp>
      <p:sp>
        <p:nvSpPr>
          <p:cNvPr id="19459" name="Rectangle 7"/>
          <p:cNvSpPr txBox="1">
            <a:spLocks noGrp="1" noChangeArrowheads="1"/>
          </p:cNvSpPr>
          <p:nvPr/>
        </p:nvSpPr>
        <p:spPr bwMode="auto">
          <a:xfrm>
            <a:off x="3977654" y="8841245"/>
            <a:ext cx="3042272" cy="46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255" tIns="46628" rIns="93255" bIns="46628" anchor="b"/>
          <a:lstStyle/>
          <a:p>
            <a:pPr algn="r"/>
            <a:fld id="{A85A091F-B27E-470E-B892-2273BCA5CF93}" type="slidenum">
              <a:rPr lang="en-US" altLang="zh-CN" sz="1300">
                <a:latin typeface="Times New Roman" pitchFamily="18" charset="0"/>
                <a:ea typeface="ＭＳ Ｐゴシック" pitchFamily="34" charset="-128"/>
              </a:rPr>
              <a:pPr algn="r"/>
              <a:t>1</a:t>
            </a:fld>
            <a:endParaRPr lang="en-US" altLang="zh-CN" sz="13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6338" y="685800"/>
            <a:ext cx="4675187" cy="3508375"/>
          </a:xfrm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7100" y="4423700"/>
            <a:ext cx="5185726" cy="4195975"/>
          </a:xfrm>
          <a:noFill/>
        </p:spPr>
        <p:txBody>
          <a:bodyPr lIns="88216" tIns="44108" rIns="88216" bIns="44108"/>
          <a:lstStyle/>
          <a:p>
            <a:pPr eaLnBrk="1" hangingPunct="1"/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Application</a:t>
            </a:r>
            <a:r>
              <a:rPr lang="en-US" baseline="0" dirty="0"/>
              <a:t> for atm discharges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630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pictures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9D0C07-14E2-4194-852E-C5F87E8F5B7F}" type="slidenum">
              <a:rPr lang="zh-CN" altLang="en-US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50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899" indent="-2914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5998" indent="-2331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2398" indent="-2331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8797" indent="-2331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5196" indent="-2331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31595" indent="-2331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7995" indent="-2331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4394" indent="-2331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6A3BD8-472C-49BC-A3CC-7132FF297983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3977957" y="8840629"/>
            <a:ext cx="3041968" cy="46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64" tIns="46633" rIns="93264" bIns="4663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05523F-21C9-4A21-A3FB-9A79CF5E0A32}" type="slidenum">
              <a:rPr lang="en-US" alt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8362" cy="3508375"/>
          </a:xfrm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491" y="4423545"/>
            <a:ext cx="5186945" cy="4195745"/>
          </a:xfrm>
          <a:noFill/>
        </p:spPr>
        <p:txBody>
          <a:bodyPr lIns="88226" tIns="44113" rIns="88226" bIns="44113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899" indent="-2914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5998" indent="-2331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2398" indent="-2331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8797" indent="-2331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5196" indent="-2331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31595" indent="-2331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7995" indent="-2331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4394" indent="-2331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6A3BD8-472C-49BC-A3CC-7132FF297983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3977957" y="8840629"/>
            <a:ext cx="3041968" cy="46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64" tIns="46633" rIns="93264" bIns="4663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05523F-21C9-4A21-A3FB-9A79CF5E0A32}" type="slidenum">
              <a:rPr lang="en-US" alt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algn="r" eaLnBrk="1" hangingPunct="1">
                <a:spcBef>
                  <a:spcPct val="0"/>
                </a:spcBef>
              </a:pPr>
              <a:t>6</a:t>
            </a:fld>
            <a:endParaRPr lang="en-US" alt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8362" cy="3508375"/>
          </a:xfrm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491" y="4423545"/>
            <a:ext cx="5186945" cy="4195745"/>
          </a:xfrm>
          <a:noFill/>
        </p:spPr>
        <p:txBody>
          <a:bodyPr lIns="88226" tIns="44113" rIns="88226" bIns="44113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57899" indent="-2914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65998" indent="-2331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32398" indent="-2331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98797" indent="-233199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65196" indent="-2331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3031595" indent="-2331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97995" indent="-2331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964394" indent="-233199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1F6A3BD8-472C-49BC-A3CC-7132FF297983}" type="slidenum">
              <a:rPr lang="en-US" altLang="en-US" smtClean="0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3977957" y="8840629"/>
            <a:ext cx="3041968" cy="46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64" tIns="46633" rIns="93264" bIns="46633"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905523F-21C9-4A21-A3FB-9A79CF5E0A32}" type="slidenum">
              <a:rPr lang="en-US" altLang="en-US">
                <a:solidFill>
                  <a:prstClr val="black"/>
                </a:solidFill>
                <a:latin typeface="Times New Roman" pitchFamily="18" charset="0"/>
                <a:ea typeface="+mn-ea"/>
              </a:rPr>
              <a:pPr algn="r" eaLnBrk="1" hangingPunct="1">
                <a:spcBef>
                  <a:spcPct val="0"/>
                </a:spcBef>
              </a:pPr>
              <a:t>7</a:t>
            </a:fld>
            <a:endParaRPr lang="en-US" altLang="en-US">
              <a:solidFill>
                <a:prstClr val="black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81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85800"/>
            <a:ext cx="4678362" cy="3508375"/>
          </a:xfrm>
          <a:ln/>
        </p:spPr>
      </p:sp>
      <p:sp>
        <p:nvSpPr>
          <p:cNvPr id="81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491" y="4423545"/>
            <a:ext cx="5186945" cy="4195745"/>
          </a:xfrm>
          <a:noFill/>
        </p:spPr>
        <p:txBody>
          <a:bodyPr lIns="88226" tIns="44113" rIns="88226" bIns="44113"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57638" indent="-291399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65600" indent="-23312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31838" indent="-23312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98079" indent="-233121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64321" indent="-2331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30560" indent="-2331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96799" indent="-2331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963040" indent="-2331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fld id="{7E34800F-E9F6-4E7B-9E91-EF393DA75BB6}" type="slidenum">
              <a:rPr lang="en-US">
                <a:solidFill>
                  <a:prstClr val="black"/>
                </a:solidFill>
              </a:rPr>
              <a:pPr eaLnBrk="1" hangingPunct="1"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6387" name="Rectangle 7"/>
          <p:cNvSpPr txBox="1">
            <a:spLocks noGrp="1" noChangeArrowheads="1"/>
          </p:cNvSpPr>
          <p:nvPr/>
        </p:nvSpPr>
        <p:spPr bwMode="auto">
          <a:xfrm>
            <a:off x="3977959" y="8840629"/>
            <a:ext cx="3041969" cy="465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234" tIns="46616" rIns="93234" bIns="46616" anchor="b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/>
            <a:fld id="{4586972F-4411-42BE-8759-39F674B32FCA}" type="slidenum">
              <a:rPr lang="en-US" sz="1200" b="1">
                <a:solidFill>
                  <a:prstClr val="black"/>
                </a:solidFill>
                <a:latin typeface="Times New Roman" pitchFamily="18" charset="0"/>
              </a:rPr>
              <a:pPr algn="r" eaLnBrk="1" hangingPunct="1"/>
              <a:t>15</a:t>
            </a:fld>
            <a:endParaRPr lang="en-US" sz="12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3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85800"/>
            <a:ext cx="4678363" cy="3508375"/>
          </a:xfrm>
          <a:ln/>
        </p:spPr>
      </p:sp>
      <p:sp>
        <p:nvSpPr>
          <p:cNvPr id="1536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6492" y="4423548"/>
            <a:ext cx="5186945" cy="4195745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lIns="88196" tIns="44097" rIns="88196" bIns="44097"/>
          <a:lstStyle/>
          <a:p>
            <a:pPr eaLnBrk="1" hangingPunct="1"/>
            <a:endParaRPr lang="en-US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559" indent="-228559">
              <a:buAutoNum type="arabicPeriod"/>
            </a:pPr>
            <a:r>
              <a:rPr lang="en-US" altLang="zh-CN" dirty="0"/>
              <a:t>Match point as indicator of degree of mismatch. </a:t>
            </a:r>
          </a:p>
          <a:p>
            <a:pPr marL="228559" indent="-228559">
              <a:buAutoNum type="arabicPeriod"/>
            </a:pPr>
            <a:r>
              <a:rPr lang="en-US" altLang="zh-CN" dirty="0"/>
              <a:t>Scaling of plasma properties with different mismatch conditions-delayed match points.  </a:t>
            </a:r>
          </a:p>
          <a:p>
            <a:pPr marL="228559" indent="-228559">
              <a:buAutoNum type="arabicPeriod"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CAF2C0-E186-44A9-96CD-7D9B6956A753}" type="slidenum">
              <a:rPr lang="zh-CN" altLang="en-US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2475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BFC19-28A3-4F36-B223-FB7B90A99C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6FE96-CEDB-4873-B3ED-9777E164F4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FB2E6-0CD1-446F-9BEA-DB16659E2B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"/>
          <p:cNvGrpSpPr>
            <a:grpSpLocks/>
          </p:cNvGrpSpPr>
          <p:nvPr userDrawn="1"/>
        </p:nvGrpSpPr>
        <p:grpSpPr bwMode="auto">
          <a:xfrm>
            <a:off x="-6350" y="1628775"/>
            <a:ext cx="9144000" cy="1498600"/>
            <a:chOff x="0" y="1035"/>
            <a:chExt cx="6240" cy="944"/>
          </a:xfrm>
        </p:grpSpPr>
        <p:sp>
          <p:nvSpPr>
            <p:cNvPr id="3" name="Rectangle 9"/>
            <p:cNvSpPr>
              <a:spLocks noChangeArrowheads="1"/>
            </p:cNvSpPr>
            <p:nvPr/>
          </p:nvSpPr>
          <p:spPr bwMode="auto">
            <a:xfrm>
              <a:off x="0" y="1050"/>
              <a:ext cx="6240" cy="923"/>
            </a:xfrm>
            <a:prstGeom prst="rect">
              <a:avLst/>
            </a:prstGeom>
            <a:pattFill prst="narHorz">
              <a:fgClr>
                <a:srgbClr val="006666"/>
              </a:fgClr>
              <a:bgClr>
                <a:srgbClr val="003366"/>
              </a:bgClr>
            </a:patt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latinLnBrk="1">
                <a:defRPr/>
              </a:pPr>
              <a:endParaRPr kumimoji="1" lang="ko-KR" altLang="en-US">
                <a:solidFill>
                  <a:srgbClr val="000000"/>
                </a:solidFill>
                <a:ea typeface="HY견고딕" pitchFamily="18" charset="-127"/>
              </a:endParaRPr>
            </a:p>
          </p:txBody>
        </p:sp>
        <p:sp>
          <p:nvSpPr>
            <p:cNvPr id="4" name="Line 10"/>
            <p:cNvSpPr>
              <a:spLocks noChangeShapeType="1"/>
            </p:cNvSpPr>
            <p:nvPr/>
          </p:nvSpPr>
          <p:spPr bwMode="auto">
            <a:xfrm>
              <a:off x="0" y="1046"/>
              <a:ext cx="6240" cy="0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1">
                <a:defRPr/>
              </a:pPr>
              <a:endParaRPr kumimoji="1" lang="ko-KR" altLang="en-US">
                <a:solidFill>
                  <a:srgbClr val="000000"/>
                </a:solidFill>
                <a:ea typeface="HY견고딕" pitchFamily="18" charset="-127"/>
              </a:endParaRPr>
            </a:p>
          </p:txBody>
        </p:sp>
        <p:sp>
          <p:nvSpPr>
            <p:cNvPr id="5" name="Line 11"/>
            <p:cNvSpPr>
              <a:spLocks noChangeShapeType="1"/>
            </p:cNvSpPr>
            <p:nvPr/>
          </p:nvSpPr>
          <p:spPr bwMode="auto">
            <a:xfrm>
              <a:off x="0" y="1035"/>
              <a:ext cx="6240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1">
                <a:defRPr/>
              </a:pPr>
              <a:endParaRPr kumimoji="1" lang="ko-KR" altLang="en-US">
                <a:solidFill>
                  <a:srgbClr val="000000"/>
                </a:solidFill>
                <a:ea typeface="HY견고딕" pitchFamily="18" charset="-127"/>
              </a:endParaRPr>
            </a:p>
          </p:txBody>
        </p:sp>
        <p:sp>
          <p:nvSpPr>
            <p:cNvPr id="6" name="Line 12"/>
            <p:cNvSpPr>
              <a:spLocks noChangeShapeType="1"/>
            </p:cNvSpPr>
            <p:nvPr/>
          </p:nvSpPr>
          <p:spPr bwMode="auto">
            <a:xfrm>
              <a:off x="0" y="1968"/>
              <a:ext cx="6240" cy="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1">
                <a:defRPr/>
              </a:pPr>
              <a:endParaRPr kumimoji="1" lang="ko-KR" altLang="en-US">
                <a:solidFill>
                  <a:srgbClr val="000000"/>
                </a:solidFill>
                <a:ea typeface="HY견고딕" pitchFamily="18" charset="-127"/>
              </a:endParaRPr>
            </a:p>
          </p:txBody>
        </p:sp>
        <p:sp>
          <p:nvSpPr>
            <p:cNvPr id="7" name="Line 13"/>
            <p:cNvSpPr>
              <a:spLocks noChangeShapeType="1"/>
            </p:cNvSpPr>
            <p:nvPr/>
          </p:nvSpPr>
          <p:spPr bwMode="auto">
            <a:xfrm>
              <a:off x="0" y="1979"/>
              <a:ext cx="6240" cy="0"/>
            </a:xfrm>
            <a:prstGeom prst="line">
              <a:avLst/>
            </a:prstGeom>
            <a:noFill/>
            <a:ln w="28575">
              <a:solidFill>
                <a:srgbClr val="00006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latinLnBrk="1">
                <a:defRPr/>
              </a:pPr>
              <a:endParaRPr kumimoji="1" lang="ko-KR" altLang="en-US">
                <a:solidFill>
                  <a:srgbClr val="000000"/>
                </a:solidFill>
                <a:ea typeface="HY견고딕" pitchFamily="18" charset="-127"/>
              </a:endParaRPr>
            </a:p>
          </p:txBody>
        </p:sp>
      </p:grpSp>
      <p:sp>
        <p:nvSpPr>
          <p:cNvPr id="8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Rectangle 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latinLnBrk="1">
              <a:defRPr/>
            </a:pPr>
            <a:fld id="{9F067197-25B7-443E-B8CC-1713FF8B1465}" type="slidenum">
              <a:rPr kumimoji="1" lang="en-US" altLang="ko-KR">
                <a:solidFill>
                  <a:srgbClr val="000000"/>
                </a:solidFill>
              </a:rPr>
              <a:pPr latinLnBrk="1">
                <a:defRPr/>
              </a:pPr>
              <a:t>‹#›</a:t>
            </a:fld>
            <a:endParaRPr kumimoji="1"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313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85720" y="142852"/>
            <a:ext cx="8401080" cy="511156"/>
          </a:xfrm>
          <a:prstGeom prst="rect">
            <a:avLst/>
          </a:prstGeom>
        </p:spPr>
        <p:txBody>
          <a:bodyPr/>
          <a:lstStyle>
            <a:lvl1pPr algn="l">
              <a:defRPr sz="2400" b="1">
                <a:latin typeface="HY견고딕" pitchFamily="18" charset="-127"/>
                <a:ea typeface="HY견고딕" pitchFamily="18" charset="-127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285720" y="714356"/>
            <a:ext cx="8401080" cy="5643602"/>
          </a:xfrm>
          <a:prstGeom prst="rect">
            <a:avLst/>
          </a:prstGeom>
        </p:spPr>
        <p:txBody>
          <a:bodyPr/>
          <a:lstStyle>
            <a:lvl1pPr marL="355600" indent="-355600">
              <a:buClr>
                <a:schemeClr val="accent6"/>
              </a:buClr>
              <a:buSzPct val="85000"/>
              <a:buFont typeface="Wingdings" pitchFamily="2" charset="2"/>
              <a:buChar char="u"/>
              <a:defRPr sz="1600">
                <a:latin typeface="HY견고딕" pitchFamily="18" charset="-127"/>
                <a:ea typeface="HY견고딕" pitchFamily="18" charset="-127"/>
              </a:defRPr>
            </a:lvl1pPr>
            <a:lvl2pPr marL="539750" indent="-184150">
              <a:defRPr sz="1400">
                <a:latin typeface="HY견고딕" pitchFamily="18" charset="-127"/>
                <a:ea typeface="HY견고딕" pitchFamily="18" charset="-127"/>
              </a:defRPr>
            </a:lvl2pPr>
            <a:lvl3pPr marL="895350" indent="-173038">
              <a:defRPr sz="1200">
                <a:latin typeface="HY견고딕" pitchFamily="18" charset="-127"/>
                <a:ea typeface="HY견고딕" pitchFamily="18" charset="-127"/>
              </a:defRPr>
            </a:lvl3pPr>
            <a:lvl4pPr marL="1165225" indent="-184150">
              <a:defRPr sz="1100">
                <a:latin typeface="HY견고딕" pitchFamily="18" charset="-127"/>
                <a:ea typeface="HY견고딕" pitchFamily="18" charset="-127"/>
              </a:defRPr>
            </a:lvl4pPr>
            <a:lvl5pPr marL="1347788" indent="-182563">
              <a:defRPr sz="1100">
                <a:latin typeface="HY견고딕" pitchFamily="18" charset="-127"/>
                <a:ea typeface="HY견고딕" pitchFamily="18" charset="-127"/>
              </a:defRPr>
            </a:lvl5pPr>
          </a:lstStyle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4214810" y="6429400"/>
            <a:ext cx="383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atinLnBrk="1"/>
            <a:fld id="{852113CE-82E4-4A76-BB3E-ED245E4BA1A0}" type="slidenum">
              <a:rPr kumimoji="1" lang="ko-KR" altLang="en-US" sz="1200" smtClean="0">
                <a:solidFill>
                  <a:srgbClr val="0000FF"/>
                </a:solidFill>
                <a:ea typeface="HY견고딕" pitchFamily="18" charset="-127"/>
              </a:rPr>
              <a:pPr latinLnBrk="1"/>
              <a:t>‹#›</a:t>
            </a:fld>
            <a:endParaRPr kumimoji="1" lang="ko-KR" altLang="en-US" sz="1200" dirty="0">
              <a:solidFill>
                <a:srgbClr val="0000FF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335792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721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5143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7451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596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034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1" y="273054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32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FDC4CC-8A06-4805-B879-BDD3D612CC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169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225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439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내용 개체 틀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457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91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822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4512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7051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2192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483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B0D80F-2285-4CCA-828B-0096F5D8F5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8865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20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069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89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326BE-35FF-4FFE-B570-6ED495AD8C3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1/14/2019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AD9473-9FEF-43B2-B188-D902597415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732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FE3414-9D46-4FB0-8241-D87DD288C29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92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AC6B3-50E2-43D9-8ED0-74C2CF620E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9505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21625-96D8-4DA8-B1EC-CEBC623BAB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8776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EEB3B-ADA3-4B59-85A5-A0446ACB136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33490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B48A7-3B83-4A1C-8DF7-D1736E5EADF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76F8E0-DB00-49A7-BA5A-091DA8FA2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2582E-C767-4472-8DD9-8D7DECC04C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13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54377C-F5CF-45CB-8E5F-80FB48AAD3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379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5B4AD-B257-4E79-B3D9-49052D3CE7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149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B9879-75F8-488D-8CA9-4F68E19A26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1538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79A3A4-77D9-465B-A36D-542CF29D41B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1420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1C28C-1BA8-4410-92E4-B549AC4888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928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9D6B0-2648-4963-A0CE-9B307F7DF8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62622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CF663B-7A00-47A3-B3C2-73CEBCEEC54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991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6FEBE1-AC79-43D8-9745-492CBD47ED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553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8AF3B-7C2A-4C40-9F1C-8B2102A0BE1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986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D674EA-31D5-4A84-A92E-5394434ED6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A9BB3-FE41-44D5-8459-B6B2FCF396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9137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27CCCB-B99D-41B6-95F5-A8CB2ECFC9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9471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8ECB1-3AA7-4BAD-94C1-68D9236B98E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280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57CBEC-96D4-45A7-96D2-09F8D39864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0889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65742-534D-48D6-BD42-F582EA55778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2610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46EDE-9A5E-43F6-B224-938FF56B0AC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528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3F7D0-4F21-4794-ADCC-BB6E3EBDFC4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68363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4DC8E9-E015-4B95-966C-2427C1E4AB0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80577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63271C-E20D-42FD-A331-D21E54073C4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59832" y="6381328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C5AA-269D-4FC5-BDAD-B44AED10CD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6932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71257-2276-4E4D-B9A7-AA2B474F420D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59832" y="6381328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C5AA-269D-4FC5-BDAD-B44AED10CD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499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5EA04-CCFB-4D82-A2AA-D3DAD27C14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C4944-A843-4E46-9F2B-6BBFEFCC1A5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59832" y="6381328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C5AA-269D-4FC5-BDAD-B44AED10CD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5537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F7892-7972-4737-A769-2F72A8645CA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59832" y="6381328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C5AA-269D-4FC5-BDAD-B44AED10CD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7697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DDCAA-16E6-4EE8-BE2F-CC0E59B3138B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59832" y="6381328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C5AA-269D-4FC5-BDAD-B44AED10CD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1199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FF988-AA7E-45DE-B394-C391F3326865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59832" y="6381328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C5AA-269D-4FC5-BDAD-B44AED10CD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24905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A8CD6-2BE3-40A5-9935-79586D4E2FB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59832" y="6381328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 baseline="0">
                <a:solidFill>
                  <a:schemeClr val="tx1"/>
                </a:solidFill>
              </a:defRPr>
            </a:lvl1pPr>
          </a:lstStyle>
          <a:p>
            <a:fld id="{2678C5AA-269D-4FC5-BDAD-B44AED10CD2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1646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819DD-930D-40AC-B914-FFBAC22DF45F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59832" y="6381328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C5AA-269D-4FC5-BDAD-B44AED10CD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3276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990C5-6A6A-4DDA-BD8F-F6B24D13BDC4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59832" y="6381328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C5AA-269D-4FC5-BDAD-B44AED10CD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0921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BF713-60CB-4AB5-BAF3-26A4CE5196B3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59832" y="6381328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C5AA-269D-4FC5-BDAD-B44AED10CD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128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81E39-EB54-4432-8298-5BD19EDE78F8}" type="datetime1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2019/1/14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59832" y="6381328"/>
            <a:ext cx="2895600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78C5AA-269D-4FC5-BDAD-B44AED10CD2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5928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4B6E9-B693-47F4-B594-695D66AB8FC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948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E2382-2B52-4E07-B421-F7DC90AAF0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8A78E4-2046-4285-8A0D-67D4444A8E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681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F3A7C-0257-479E-8121-BCA208627A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4904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71BCD-1AAF-42CF-8A4A-D4FCFA5C062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5693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2B209-7EFB-4AF2-8BC8-645C4229C4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52112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B9303-BA4E-4F57-8B9E-D59A333C8F9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47811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A0E143-B3B0-4712-960B-E7A6941345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7946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6890B-73D2-4CC9-B38A-9AAE9CCD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3664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F93A5-BFC7-4D01-9B06-A49EC8F24E2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630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31A11-0F78-4A49-88DA-A987259F4A4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05852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248115-FF3B-4195-9268-01247C4D10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787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6B6CB-7239-4CE6-B2F5-B4A7D3288A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B1AE1-8A2A-4252-8B63-8E733A7A628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616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FC077-35DE-4915-89BC-CF0346F1A4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A7955E55-5E93-4966-892A-2331D859A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2" r:id="rId2"/>
    <p:sldLayoutId id="2147483661" r:id="rId3"/>
    <p:sldLayoutId id="2147483660" r:id="rId4"/>
    <p:sldLayoutId id="2147483659" r:id="rId5"/>
    <p:sldLayoutId id="2147483658" r:id="rId6"/>
    <p:sldLayoutId id="2147483657" r:id="rId7"/>
    <p:sldLayoutId id="2147483656" r:id="rId8"/>
    <p:sldLayoutId id="2147483655" r:id="rId9"/>
    <p:sldLayoutId id="2147483654" r:id="rId10"/>
    <p:sldLayoutId id="214748365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latinLnBrk="1"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 latinLnBrk="1">
              <a:defRPr/>
            </a:pPr>
            <a:endParaRPr kumimoji="1" lang="en-US" altLang="ko-KR">
              <a:solidFill>
                <a:srgbClr val="000000"/>
              </a:solidFill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 flipV="1">
            <a:off x="1" y="642918"/>
            <a:ext cx="8440738" cy="76200"/>
          </a:xfrm>
          <a:prstGeom prst="rect">
            <a:avLst/>
          </a:prstGeom>
          <a:gradFill rotWithShape="0">
            <a:gsLst>
              <a:gs pos="0">
                <a:srgbClr val="003366"/>
              </a:gs>
              <a:gs pos="100000">
                <a:srgbClr val="003366">
                  <a:gamma/>
                  <a:tint val="0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rot="10800000" wrap="none" anchor="ctr"/>
          <a:lstStyle/>
          <a:p>
            <a:pPr latinLnBrk="1">
              <a:lnSpc>
                <a:spcPct val="140000"/>
              </a:lnSpc>
              <a:defRPr/>
            </a:pPr>
            <a:endParaRPr kumimoji="1" lang="ko-KR" altLang="ko-KR" sz="2000" b="1" i="1">
              <a:solidFill>
                <a:srgbClr val="FFFFFF"/>
              </a:solidFill>
              <a:latin typeface="HY헤드라인M" pitchFamily="18" charset="-127"/>
              <a:ea typeface="HY헤드라인M" pitchFamily="18" charset="-127"/>
              <a:cs typeface="Arial" charset="0"/>
            </a:endParaRPr>
          </a:p>
        </p:txBody>
      </p:sp>
      <p:pic>
        <p:nvPicPr>
          <p:cNvPr id="1029" name="그림 5" descr="SPS로고_PPT용.jpg"/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58140" y="6429379"/>
            <a:ext cx="11144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8072438" y="212725"/>
            <a:ext cx="857250" cy="3063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>
            <a:spAutoFit/>
          </a:bodyPr>
          <a:lstStyle/>
          <a:p>
            <a:pPr algn="ctr" latinLnBrk="1">
              <a:defRPr/>
            </a:pPr>
            <a:r>
              <a:rPr kumimoji="1" lang="ko-KR" altLang="en-US" sz="1400" dirty="0">
                <a:solidFill>
                  <a:srgbClr val="FF0000"/>
                </a:solidFill>
                <a:ea typeface="HY견고딕" pitchFamily="18" charset="-127"/>
              </a:rPr>
              <a:t>對外秘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40" y="6572792"/>
            <a:ext cx="49872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atinLnBrk="1"/>
            <a:r>
              <a:rPr kumimoji="1" lang="en-US" altLang="ko-KR" sz="1200" dirty="0" err="1">
                <a:solidFill>
                  <a:srgbClr val="0000FF"/>
                </a:solidFill>
                <a:ea typeface="HY견고딕" pitchFamily="18" charset="-127"/>
              </a:rPr>
              <a:t>Volynets</a:t>
            </a:r>
            <a:endParaRPr kumimoji="1" lang="ko-KR" altLang="en-US" sz="1200" dirty="0">
              <a:solidFill>
                <a:srgbClr val="0000FF"/>
              </a:solidFill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95170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굴림" pitchFamily="50" charset="-127"/>
          <a:ea typeface="굴림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 latinLnBrk="1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4B7326BE-35FF-4FFE-B570-6ED495AD8C3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1/14/2019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9AD9473-9FEF-43B2-B188-D902597415E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8189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title style</a:t>
            </a:r>
          </a:p>
        </p:txBody>
      </p:sp>
      <p:sp>
        <p:nvSpPr>
          <p:cNvPr id="941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smtClean="0"/>
              <a:t>Click to edit Master text styles</a:t>
            </a:r>
          </a:p>
          <a:p>
            <a:pPr lvl="1"/>
            <a:r>
              <a:rPr lang="en-US" altLang="zh-CN" smtClean="0"/>
              <a:t>Second level</a:t>
            </a:r>
          </a:p>
          <a:p>
            <a:pPr lvl="2"/>
            <a:r>
              <a:rPr lang="en-US" altLang="zh-CN" smtClean="0"/>
              <a:t>Third level</a:t>
            </a:r>
          </a:p>
          <a:p>
            <a:pPr lvl="3"/>
            <a:r>
              <a:rPr lang="en-US" altLang="zh-CN" smtClean="0"/>
              <a:t>Fourth level</a:t>
            </a:r>
          </a:p>
          <a:p>
            <a:pPr lvl="4"/>
            <a:r>
              <a:rPr lang="en-US" altLang="zh-CN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i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i="0" smtClean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i="0" smtClean="0">
                <a:latin typeface="+mn-lt"/>
              </a:defRPr>
            </a:lvl1pPr>
          </a:lstStyle>
          <a:p>
            <a:pPr>
              <a:defRPr/>
            </a:pPr>
            <a:fld id="{BF8AB2EE-4A7B-4ACF-A33F-EC96A8251244}" type="slidenum">
              <a:rPr lang="en-US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4728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72" r:id="rId1"/>
    <p:sldLayoutId id="2147484573" r:id="rId2"/>
    <p:sldLayoutId id="2147484574" r:id="rId3"/>
    <p:sldLayoutId id="2147484575" r:id="rId4"/>
    <p:sldLayoutId id="2147484576" r:id="rId5"/>
    <p:sldLayoutId id="2147484577" r:id="rId6"/>
    <p:sldLayoutId id="2147484578" r:id="rId7"/>
    <p:sldLayoutId id="2147484579" r:id="rId8"/>
    <p:sldLayoutId id="2147484580" r:id="rId9"/>
    <p:sldLayoutId id="2147484581" r:id="rId10"/>
    <p:sldLayoutId id="2147484582" r:id="rId11"/>
    <p:sldLayoutId id="21474845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AFFDE58F-DBEC-4F5B-955D-0663386A9BFB}" type="slidenum">
              <a:rPr lang="en-US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64802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5" r:id="rId1"/>
    <p:sldLayoutId id="2147484586" r:id="rId2"/>
    <p:sldLayoutId id="2147484587" r:id="rId3"/>
    <p:sldLayoutId id="2147484588" r:id="rId4"/>
    <p:sldLayoutId id="2147484589" r:id="rId5"/>
    <p:sldLayoutId id="2147484590" r:id="rId6"/>
    <p:sldLayoutId id="2147484591" r:id="rId7"/>
    <p:sldLayoutId id="2147484592" r:id="rId8"/>
    <p:sldLayoutId id="2147484593" r:id="rId9"/>
    <p:sldLayoutId id="2147484594" r:id="rId10"/>
    <p:sldLayoutId id="21474845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0961E16-3099-4CA6-A4F5-387CE18438C2}" type="datetime1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2019/1/14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3995936" y="6381328"/>
            <a:ext cx="9361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2678C5AA-269D-4FC5-BDAD-B44AED10CD29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2534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7" r:id="rId1"/>
    <p:sldLayoutId id="2147484598" r:id="rId2"/>
    <p:sldLayoutId id="2147484599" r:id="rId3"/>
    <p:sldLayoutId id="2147484600" r:id="rId4"/>
    <p:sldLayoutId id="2147484601" r:id="rId5"/>
    <p:sldLayoutId id="2147484602" r:id="rId6"/>
    <p:sldLayoutId id="2147484603" r:id="rId7"/>
    <p:sldLayoutId id="2147484604" r:id="rId8"/>
    <p:sldLayoutId id="2147484605" r:id="rId9"/>
    <p:sldLayoutId id="2147484606" r:id="rId10"/>
    <p:sldLayoutId id="2147484607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400800"/>
            <a:ext cx="685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70E0A797-871F-42C0-A0CC-C4A6DAACC545}" type="slidenum">
              <a:rPr lang="en-US">
                <a:solidFill>
                  <a:srgbClr val="000000"/>
                </a:solidFill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814117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09" r:id="rId1"/>
    <p:sldLayoutId id="2147484610" r:id="rId2"/>
    <p:sldLayoutId id="2147484611" r:id="rId3"/>
    <p:sldLayoutId id="2147484612" r:id="rId4"/>
    <p:sldLayoutId id="2147484613" r:id="rId5"/>
    <p:sldLayoutId id="2147484614" r:id="rId6"/>
    <p:sldLayoutId id="2147484615" r:id="rId7"/>
    <p:sldLayoutId id="2147484616" r:id="rId8"/>
    <p:sldLayoutId id="2147484617" r:id="rId9"/>
    <p:sldLayoutId id="2147484618" r:id="rId10"/>
    <p:sldLayoutId id="2147484619" r:id="rId11"/>
    <p:sldLayoutId id="214748462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6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6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4.tif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2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4.tiff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6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43380" y="52879"/>
            <a:ext cx="8845617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en-US" sz="3600" b="1" dirty="0" smtClean="0"/>
              <a:t>CONSEQUENCES OF E-H TRANSITIONS IN IMPEDANCE MATCHING OF PULSED INDUCTIVELY COUPLED PLASMAS*</a:t>
            </a:r>
            <a:endParaRPr lang="en-US" altLang="en-US" sz="3600" b="1" dirty="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6200" y="2378018"/>
            <a:ext cx="8991600" cy="468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3363" indent="-233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Chenhui Qu</a:t>
            </a:r>
            <a:r>
              <a:rPr 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a)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, Steven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Lanham</a:t>
            </a:r>
            <a:r>
              <a:rPr lang="en-US" sz="2800" b="1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Peng Tian</a:t>
            </a:r>
            <a:r>
              <a:rPr lang="en-US" sz="2800" b="1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  <a: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Carl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Smith</a:t>
            </a:r>
            <a:r>
              <a:rPr lang="en-US" sz="2800" b="1" baseline="30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Kristopher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Ford</a:t>
            </a:r>
            <a:r>
              <a:rPr lang="en-US" sz="2800" b="1" baseline="30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Joel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Brandon</a:t>
            </a:r>
            <a:r>
              <a:rPr lang="en-US" sz="2800" b="1" baseline="30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Steven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Shannon</a:t>
            </a:r>
            <a:r>
              <a:rPr lang="en-US" sz="2800" b="1" baseline="30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and Mark J. </a:t>
            </a:r>
            <a:r>
              <a:rPr 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Kushner</a:t>
            </a:r>
            <a:r>
              <a:rPr lang="en-US" sz="2800" b="1" baseline="30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b="1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800" b="1" dirty="0" smtClean="0">
              <a:solidFill>
                <a:srgbClr val="000000"/>
              </a:solidFill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ts val="0"/>
              </a:spcBef>
              <a:buNone/>
            </a:pPr>
            <a:endPara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ts val="0"/>
              </a:spcBef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ts val="0"/>
              </a:spcBef>
              <a:buNone/>
            </a:pPr>
            <a:endParaRPr lang="en-US" sz="20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ts val="0"/>
              </a:spcBef>
              <a:buNone/>
            </a:pP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</a:t>
            </a:r>
            <a:r>
              <a:rPr lang="en-US" sz="2000" b="1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Gaseous Electronics Conference</a:t>
            </a:r>
          </a:p>
          <a:p>
            <a:pPr marL="0" lvl="0" indent="0" algn="ctr" eaLnBrk="1" hangingPunct="1">
              <a:spcBef>
                <a:spcPts val="0"/>
              </a:spcBef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Portland, Oregon USA 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eaLnBrk="1" fontAlgn="base" hangingPunct="1">
              <a:spcBef>
                <a:spcPts val="0"/>
              </a:spcBef>
              <a:spcAft>
                <a:spcPts val="1000"/>
              </a:spcAft>
              <a:buNone/>
            </a:pPr>
            <a:r>
              <a:rPr lang="en-US" sz="2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November 2018</a:t>
            </a:r>
            <a:endParaRPr 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 lvl="0" indent="-230188" eaLnBrk="1" fontAlgn="base" hangingPunct="1">
              <a:spcBef>
                <a:spcPts val="0"/>
              </a:spcBef>
              <a:buNone/>
            </a:pP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* 	Work supported by the US Dept. of Energy 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Office of Fusion Energy 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Science, National </a:t>
            </a: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Science </a:t>
            </a:r>
            <a:r>
              <a:rPr lang="en-US" sz="1800" b="1" dirty="0" smtClean="0">
                <a:solidFill>
                  <a:srgbClr val="000000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Foundation, Lam Research and Samsung Electronics</a:t>
            </a:r>
            <a:endParaRPr lang="en-US" sz="1800" b="1" dirty="0">
              <a:solidFill>
                <a:srgbClr val="000000"/>
              </a:solidFill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  <a:p>
            <a:pPr marL="0" indent="0" algn="ctr" fontAlgn="base">
              <a:spcBef>
                <a:spcPts val="0"/>
              </a:spcBef>
              <a:spcAft>
                <a:spcPts val="600"/>
              </a:spcAft>
              <a:buFontTx/>
              <a:buNone/>
            </a:pPr>
            <a:endParaRPr lang="en-US" sz="2200" b="1" dirty="0">
              <a:solidFill>
                <a:srgbClr val="000000"/>
              </a:solidFill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94509" y="3851442"/>
            <a:ext cx="4730931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3363" indent="-233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8600" indent="-228600" fontAlgn="base">
              <a:spcBef>
                <a:spcPts val="0"/>
              </a:spcBef>
              <a:buNone/>
            </a:pPr>
            <a:r>
              <a:rPr lang="en-US" sz="1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Michigan</a:t>
            </a:r>
          </a:p>
          <a:p>
            <a:pPr marL="228600" indent="0" fontAlgn="base">
              <a:spcBef>
                <a:spcPts val="0"/>
              </a:spcBef>
              <a:buFontTx/>
              <a:buNone/>
            </a:pPr>
            <a:r>
              <a:rPr 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 </a:t>
            </a:r>
            <a:r>
              <a:rPr lang="en-US" sz="21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Arbor, MI </a:t>
            </a:r>
            <a:r>
              <a:rPr 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USA</a:t>
            </a:r>
            <a:endParaRPr lang="en-US" sz="2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0" fontAlgn="base">
              <a:spcBef>
                <a:spcPts val="0"/>
              </a:spcBef>
              <a:spcAft>
                <a:spcPts val="1000"/>
              </a:spcAft>
              <a:buFontTx/>
              <a:buNone/>
            </a:pPr>
            <a:r>
              <a:rPr 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mjkush@umich.edu</a:t>
            </a:r>
            <a:endParaRPr lang="en-US" sz="2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413069" y="3851442"/>
            <a:ext cx="4730931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33363" indent="-233363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8600" indent="-228600" fontAlgn="base">
              <a:spcBef>
                <a:spcPts val="0"/>
              </a:spcBef>
              <a:buNone/>
            </a:pPr>
            <a:r>
              <a:rPr lang="en-US" sz="1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1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North Carolina State University</a:t>
            </a:r>
          </a:p>
          <a:p>
            <a:pPr marL="228600" indent="0" fontAlgn="base">
              <a:spcBef>
                <a:spcPts val="0"/>
              </a:spcBef>
              <a:buFontTx/>
              <a:buNone/>
            </a:pPr>
            <a:r>
              <a:rPr 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Raleigh, NC USA</a:t>
            </a:r>
            <a:endParaRPr lang="en-US" sz="2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0" fontAlgn="base">
              <a:spcBef>
                <a:spcPts val="0"/>
              </a:spcBef>
              <a:spcAft>
                <a:spcPts val="1000"/>
              </a:spcAft>
              <a:buFontTx/>
              <a:buNone/>
            </a:pPr>
            <a:r>
              <a:rPr lang="en-US" sz="21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schanno@ncsu.edu</a:t>
            </a:r>
            <a:endParaRPr lang="en-US" sz="21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61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UIGELT-1_D_MJK\WORDDOCS\projects\Matching_EH\Match_09a_emode_hmode_power_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8839" y="959876"/>
            <a:ext cx="6145161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338138" y="611188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350" y="87313"/>
            <a:ext cx="9137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E-H TRANSITION DURING PULSED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ICP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-23150" y="1498015"/>
            <a:ext cx="3143738" cy="329320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Pulsed </a:t>
            </a:r>
            <a:r>
              <a:rPr lang="en-US" altLang="ko-KR" sz="18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ICPs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in halogen gases have small electron densities at the start of the pulse.  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The plasma starts in “E-mode” (capacitive) and transitions to “H-mode” (inductive).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Large change in </a:t>
            </a:r>
            <a:r>
              <a:rPr lang="en-US" altLang="ko-KR" sz="18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Z</a:t>
            </a:r>
            <a:r>
              <a:rPr lang="en-US" altLang="ko-KR" sz="1800" b="1" baseline="-25000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Load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further complicates matching.</a:t>
            </a: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alibri"/>
                <a:ea typeface="ＭＳ Ｐゴシック" charset="0"/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University of Michigan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Institute for Plasma Science &amp; Engr.</a:t>
              </a:r>
            </a:p>
          </p:txBody>
        </p:sp>
      </p:grpSp>
      <p:sp>
        <p:nvSpPr>
          <p:cNvPr id="17" name="Text Box 7"/>
          <p:cNvSpPr txBox="1">
            <a:spLocks noChangeArrowheads="1"/>
          </p:cNvSpPr>
          <p:nvPr/>
        </p:nvSpPr>
        <p:spPr bwMode="auto">
          <a:xfrm>
            <a:off x="117672" y="5244977"/>
            <a:ext cx="3143738" cy="120032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Ar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/Cl</a:t>
            </a:r>
            <a:r>
              <a:rPr lang="en-US" altLang="ko-KR" sz="1800" b="1" baseline="-25000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2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= 65/35, 25 </a:t>
            </a:r>
            <a:r>
              <a:rPr lang="en-US" altLang="ko-KR" sz="18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mTorr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, </a:t>
            </a:r>
            <a:r>
              <a:rPr lang="en-US" altLang="ko-KR" sz="18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PRF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= 13.3 kHz, Duty Cycle = 35%, Forward Power = 250 W.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449256" y="6352858"/>
            <a:ext cx="1608881" cy="30777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45720">
            <a:spAutoFit/>
          </a:bodyPr>
          <a:lstStyle>
            <a:lvl1pPr marL="228600" indent="-2286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Symbol" pitchFamily="18" charset="2"/>
              <a:buNone/>
            </a:pPr>
            <a:r>
              <a:rPr lang="en-US" altLang="ko-KR" sz="1400" b="1" dirty="0" smtClean="0">
                <a:solidFill>
                  <a:srgbClr val="000000"/>
                </a:solidFill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 Animation Slide</a:t>
            </a:r>
            <a:endParaRPr lang="en-US" altLang="ko-KR" sz="1400" b="1" dirty="0">
              <a:solidFill>
                <a:srgbClr val="000000"/>
              </a:solidFill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5506038" y="5517598"/>
            <a:ext cx="1269361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0-50 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/>
              </a:rPr>
              <a:t>s</a:t>
            </a:r>
            <a:endParaRPr lang="en-US" altLang="ko-KR" sz="1800" b="1" dirty="0" smtClean="0">
              <a:solidFill>
                <a:srgbClr val="000000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</a:endParaRPr>
          </a:p>
        </p:txBody>
      </p:sp>
      <p:sp>
        <p:nvSpPr>
          <p:cNvPr id="14" name="Text Box 7"/>
          <p:cNvSpPr txBox="1">
            <a:spLocks noChangeArrowheads="1"/>
          </p:cNvSpPr>
          <p:nvPr/>
        </p:nvSpPr>
        <p:spPr bwMode="auto">
          <a:xfrm>
            <a:off x="3640227" y="808370"/>
            <a:ext cx="204293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E-Mode Power</a:t>
            </a:r>
          </a:p>
        </p:txBody>
      </p:sp>
      <p:sp>
        <p:nvSpPr>
          <p:cNvPr id="18" name="Text Box 7"/>
          <p:cNvSpPr txBox="1">
            <a:spLocks noChangeArrowheads="1"/>
          </p:cNvSpPr>
          <p:nvPr/>
        </p:nvSpPr>
        <p:spPr bwMode="auto">
          <a:xfrm>
            <a:off x="6593700" y="775575"/>
            <a:ext cx="2042936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H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-Mode Power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5400" y="6594702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GEC_2018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37890" name="Picture 2" descr="D:\UIGELT-1_D_MJK\WORDDOCS\ARTICLES_and_books\aaa-color_bars\color_bar_minmax_generic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932" y="5909974"/>
            <a:ext cx="2286000" cy="17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99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338138" y="611188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350" y="87313"/>
            <a:ext cx="9137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PERFECT MATCH WITH E-H TRANSITION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987635" y="1300157"/>
            <a:ext cx="4083629" cy="427809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Calculate C</a:t>
            </a:r>
            <a:r>
              <a:rPr lang="en-US" altLang="ko-KR" sz="1800" b="1" baseline="-25000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P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and C</a:t>
            </a:r>
            <a:r>
              <a:rPr lang="en-US" altLang="ko-KR" sz="1800" b="1" baseline="-25000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S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to provide a perfect match vs time.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Z</a:t>
            </a:r>
            <a:r>
              <a:rPr lang="en-US" altLang="ko-KR" sz="1800" b="1" baseline="-25000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L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has positive reactance from coil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Initial E-mode operation requires smaller C</a:t>
            </a:r>
            <a:r>
              <a:rPr lang="en-US" altLang="ko-KR" sz="1800" b="1" baseline="-25000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S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as to match generator, </a:t>
            </a:r>
            <a:r>
              <a:rPr lang="en-US" altLang="ko-KR" sz="18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Z</a:t>
            </a:r>
            <a:r>
              <a:rPr lang="en-US" altLang="ko-KR" sz="1800" b="1" baseline="-25000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G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.  </a:t>
            </a:r>
            <a:endParaRPr lang="en-US" altLang="ko-KR" sz="1800" b="1" dirty="0">
              <a:solidFill>
                <a:srgbClr val="000000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Decrease in </a:t>
            </a:r>
            <a:r>
              <a:rPr lang="en-US" altLang="ko-KR" sz="1800" b="1" dirty="0" err="1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Z</a:t>
            </a:r>
            <a:r>
              <a:rPr lang="en-US" altLang="ko-KR" sz="1800" b="1" baseline="-25000" dirty="0" err="1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L</a:t>
            </a:r>
            <a:r>
              <a:rPr lang="en-US" altLang="ko-KR" sz="1800" b="1" baseline="-25000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reactance during pulse due to capacitive 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coupling that contributes negative reactance.</a:t>
            </a:r>
            <a:endParaRPr lang="en-US" altLang="ko-KR" sz="1800" b="1" dirty="0">
              <a:solidFill>
                <a:srgbClr val="000000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err="1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Ar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/Cl</a:t>
            </a:r>
            <a:r>
              <a:rPr lang="en-US" altLang="ko-KR" sz="1800" b="1" baseline="-25000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2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= 65/35, 25 </a:t>
            </a:r>
            <a:r>
              <a:rPr lang="en-US" altLang="ko-KR" sz="1800" b="1" dirty="0" err="1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mTorr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, </a:t>
            </a:r>
            <a:r>
              <a:rPr lang="en-US" altLang="ko-KR" sz="1800" b="1" dirty="0" err="1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PRF</a:t>
            </a:r>
            <a:r>
              <a:rPr lang="en-US" altLang="ko-KR" sz="1800" b="1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= 13.3 kHz, Duty Cycle = 35%, Forward Power = 250 W.</a:t>
            </a: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alibri"/>
                <a:ea typeface="ＭＳ Ｐゴシック" charset="0"/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University of Michigan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Institute for Plasma Science &amp; Engr.</a:t>
              </a:r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GEC_2018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33794" name="Picture 2" descr="D:\UIGELT-1_D_MJK\WORDDOCS\projects\Matching_EH\match_09_impedances_V0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28" y="1336786"/>
            <a:ext cx="4846320" cy="430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13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01" name="Picture 9" descr="D:\UIGELT-1_D_MJK\WORDDOCS\projects\Matching_EH\match_09_match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9" y="3355946"/>
            <a:ext cx="3291840" cy="342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4743884" y="1057997"/>
            <a:ext cx="411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665516" y="87313"/>
            <a:ext cx="42291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PERFECT MATCH WITH E-H TRANSITION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156364" y="1300160"/>
            <a:ext cx="4769428" cy="4632037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Calculate C</a:t>
            </a:r>
            <a:r>
              <a:rPr lang="en-US" altLang="ko-KR" sz="1800" b="1" baseline="-25000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P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and C</a:t>
            </a:r>
            <a:r>
              <a:rPr lang="en-US" altLang="ko-KR" sz="1800" b="1" baseline="-25000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S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to provide a perfect match vs time.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E-mode indicated by initial capacitive power dissipation resulting from initial low electron density.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Initial E-mode accompanied by large coil voltage, large oscillation in plasma potential.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H-mode starts with power dominated by inductive coupling.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Steady state has 5-10% capacitive power.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Ar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/Cl</a:t>
            </a:r>
            <a:r>
              <a:rPr lang="en-US" altLang="ko-KR" sz="1800" b="1" baseline="-25000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2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= 65/35, 25 </a:t>
            </a:r>
            <a:r>
              <a:rPr lang="en-US" altLang="ko-KR" sz="18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mTorr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, </a:t>
            </a:r>
            <a:r>
              <a:rPr lang="en-US" altLang="ko-KR" sz="18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PRF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= 13.3 kHz, Duty Cycle = 35%, Forward Power = 250 W.</a:t>
            </a: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alibri"/>
                <a:ea typeface="ＭＳ Ｐゴシック" charset="0"/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University of Michigan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Institute for Plasma Science &amp; Engr.</a:t>
              </a:r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GEC_2018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33802" name="Picture 10" descr="D:\UIGELT-1_D_MJK\WORDDOCS\projects\Matching_EH\match_09_densities_potential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91" y="70296"/>
            <a:ext cx="3474720" cy="332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37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338138" y="611188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350" y="87313"/>
            <a:ext cx="9137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EARLY MATCH WITH E-H TRANSITION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855651" y="1404068"/>
            <a:ext cx="4028574" cy="3831818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9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Choose C</a:t>
            </a:r>
            <a:r>
              <a:rPr lang="en-US" altLang="ko-KR" sz="1900" b="1" baseline="-25000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P</a:t>
            </a:r>
            <a:r>
              <a:rPr lang="en-US" altLang="ko-KR" sz="1900" b="1" baseline="-25000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</a:t>
            </a:r>
            <a:r>
              <a:rPr lang="en-US" altLang="ko-KR" sz="19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and C</a:t>
            </a:r>
            <a:r>
              <a:rPr lang="en-US" altLang="ko-KR" sz="1900" b="1" baseline="-25000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S</a:t>
            </a:r>
            <a:r>
              <a:rPr lang="en-US" altLang="ko-KR" sz="19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to provide a perfect match to </a:t>
            </a:r>
            <a:r>
              <a:rPr lang="en-US" altLang="ko-KR" sz="19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Z</a:t>
            </a:r>
            <a:r>
              <a:rPr lang="en-US" altLang="ko-KR" sz="1900" b="1" baseline="-25000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G</a:t>
            </a:r>
            <a:r>
              <a:rPr lang="en-US" altLang="ko-KR" sz="19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at t = 3 </a:t>
            </a:r>
            <a:r>
              <a:rPr lang="en-US" altLang="ko-KR" sz="19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/>
              </a:rPr>
              <a:t>s near E- to H-mode transition.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9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/>
              </a:rPr>
              <a:t>Reflection coefficient  = 0 at match time enables rapid increase in delivered power.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9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/>
              </a:rPr>
              <a:t>Mismatch at later time during dominantly H-mode operation produces </a:t>
            </a:r>
            <a:r>
              <a:rPr lang="en-US" altLang="ko-KR" sz="1900" b="1" dirty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/>
              </a:rPr>
              <a:t> = </a:t>
            </a:r>
            <a:r>
              <a:rPr lang="en-US" altLang="ko-KR" sz="19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/>
              </a:rPr>
              <a:t>0.25.</a:t>
            </a:r>
            <a:endParaRPr lang="en-US" altLang="ko-KR" sz="1900" b="1" dirty="0" smtClean="0">
              <a:solidFill>
                <a:srgbClr val="000000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9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Ar</a:t>
            </a:r>
            <a:r>
              <a:rPr lang="en-US" altLang="ko-KR" sz="19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/Cl</a:t>
            </a:r>
            <a:r>
              <a:rPr lang="en-US" altLang="ko-KR" sz="1900" b="1" baseline="-25000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2</a:t>
            </a:r>
            <a:r>
              <a:rPr lang="en-US" altLang="ko-KR" sz="19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= 65/35, 25 </a:t>
            </a:r>
            <a:r>
              <a:rPr lang="en-US" altLang="ko-KR" sz="19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mTorr</a:t>
            </a:r>
            <a:r>
              <a:rPr lang="en-US" altLang="ko-KR" sz="19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, </a:t>
            </a:r>
            <a:r>
              <a:rPr lang="en-US" altLang="ko-KR" sz="19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PRF</a:t>
            </a:r>
            <a:r>
              <a:rPr lang="en-US" altLang="ko-KR" sz="19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= 13.3 kHz, Duty Cycle = 35%, Forward Power = 250 W.</a:t>
            </a: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alibri"/>
                <a:ea typeface="ＭＳ Ｐゴシック" charset="0"/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University of Michigan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Institute for Plasma Science &amp; Engr.</a:t>
              </a:r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GEC_2018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34818" name="Picture 2" descr="D:\UIGELT-1_D_MJK\WORDDOCS\projects\Matching_EH\match_09c_match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98" y="1174896"/>
            <a:ext cx="4572000" cy="4240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115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D:\UIGELT-1_D_MJK\WORDDOCS\projects\Matching_EH\match_09a_09c_09e_09f_match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2" y="644237"/>
            <a:ext cx="5803214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5647900" y="974871"/>
            <a:ext cx="3429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661483" y="-6206"/>
            <a:ext cx="5490441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MATCHING WITH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E-H TRANSITION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5860473" y="1173410"/>
            <a:ext cx="3283527" cy="441659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9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Choose “perfect match” values of </a:t>
            </a:r>
            <a:r>
              <a:rPr lang="en-US" altLang="ko-KR" sz="19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C</a:t>
            </a:r>
            <a:r>
              <a:rPr lang="en-US" altLang="ko-KR" sz="1900" b="1" baseline="-25000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P,S</a:t>
            </a:r>
            <a:r>
              <a:rPr lang="en-US" altLang="ko-KR" sz="19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at different times.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9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Early match emphasizes capacitive coupling. 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9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Later matches reduces capacitive coupling and delays inductive power with better overall match.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Ar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/Cl</a:t>
            </a:r>
            <a:r>
              <a:rPr lang="en-US" altLang="ko-KR" sz="1800" b="1" baseline="-25000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2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= 65/35, 25 </a:t>
            </a:r>
            <a:r>
              <a:rPr lang="en-US" altLang="ko-KR" sz="18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mTorr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, </a:t>
            </a:r>
            <a:r>
              <a:rPr lang="en-US" altLang="ko-KR" sz="18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PRF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= 13.3 kHz, Duty Cycle = 35%, Forward Power = 250 W.</a:t>
            </a: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alibri"/>
                <a:ea typeface="ＭＳ Ｐゴシック" charset="0"/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University of Michigan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Institute for Plasma Science &amp; Engr.</a:t>
              </a:r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GEC_2018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661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6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5127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 b="1" dirty="0">
                <a:solidFill>
                  <a:srgbClr val="000000"/>
                </a:solidFill>
                <a:ea typeface="ＭＳ Ｐゴシック" charset="0"/>
              </a:endParaRPr>
            </a:p>
          </p:txBody>
        </p:sp>
        <p:sp>
          <p:nvSpPr>
            <p:cNvPr id="5128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US" sz="1600" b="1" dirty="0" smtClean="0">
                  <a:solidFill>
                    <a:srgbClr val="000000"/>
                  </a:solidFill>
                </a:rPr>
                <a:t>University of Michigan</a:t>
              </a:r>
            </a:p>
            <a:p>
              <a:pPr algn="ctr">
                <a:defRPr/>
              </a:pPr>
              <a:r>
                <a:rPr lang="en-US" sz="1600" b="1" dirty="0" smtClean="0">
                  <a:solidFill>
                    <a:srgbClr val="000000"/>
                  </a:solidFill>
                </a:rPr>
                <a:t>Institute for Plasma Science &amp; Engr.</a:t>
              </a:r>
            </a:p>
          </p:txBody>
        </p:sp>
      </p:grp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267311" y="651638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 b="1" dirty="0">
              <a:solidFill>
                <a:srgbClr val="000000"/>
              </a:solidFill>
              <a:ea typeface="+mn-ea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79388" y="87313"/>
            <a:ext cx="8723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MATCHING PULSED PLASMAS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738138" y="4216477"/>
            <a:ext cx="6187664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During a pulsed </a:t>
            </a:r>
            <a:r>
              <a:rPr kumimoji="1" lang="en-US" altLang="ko-KR" sz="2000" b="1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ICP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 period, </a:t>
            </a:r>
            <a:r>
              <a:rPr kumimoji="1" lang="en-US" altLang="ko-KR" sz="2000" b="1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Z</a:t>
            </a:r>
            <a:r>
              <a:rPr kumimoji="1" lang="en-US" altLang="ko-KR" sz="2000" b="1" baseline="-25000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Load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 changes.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Must choose values of C</a:t>
            </a:r>
            <a:r>
              <a:rPr kumimoji="1" lang="en-US" altLang="ko-KR" sz="2000" b="1" baseline="-25000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1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 and C</a:t>
            </a:r>
            <a:r>
              <a:rPr kumimoji="1" lang="en-US" altLang="ko-KR" sz="2000" b="1" baseline="-25000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2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 to match </a:t>
            </a:r>
            <a:r>
              <a:rPr kumimoji="1" lang="en-US" altLang="ko-KR" sz="2000" b="1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Z</a:t>
            </a:r>
            <a:r>
              <a:rPr kumimoji="1" lang="en-US" altLang="ko-KR" sz="2000" b="1" baseline="-25000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Load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 at some point during pulsed period.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Demonstrate with </a:t>
            </a:r>
            <a:r>
              <a:rPr kumimoji="1" lang="en-US" altLang="ko-KR" sz="2000" b="1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Ar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, pulsed </a:t>
            </a:r>
            <a:r>
              <a:rPr kumimoji="1" lang="en-US" altLang="ko-KR" sz="2000" b="1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ICP</a:t>
            </a:r>
            <a:endParaRPr kumimoji="1" lang="en-US" altLang="ko-KR" sz="2000" b="1" dirty="0">
              <a:solidFill>
                <a:srgbClr val="000000"/>
              </a:solidFill>
              <a:latin typeface="Arial" charset="0"/>
              <a:ea typeface="굴림" charset="-127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endParaRPr kumimoji="1" lang="en-US" altLang="ko-KR" sz="2000" b="1" dirty="0" smtClean="0">
              <a:solidFill>
                <a:srgbClr val="000000"/>
              </a:solidFill>
              <a:latin typeface="Arial" charset="0"/>
              <a:ea typeface="굴림" charset="-127"/>
            </a:endParaRPr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3744564" y="793074"/>
            <a:ext cx="4114800" cy="3188269"/>
            <a:chOff x="44324" y="729159"/>
            <a:chExt cx="4228353" cy="3009289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24" y="729159"/>
              <a:ext cx="4228353" cy="2338894"/>
            </a:xfrm>
            <a:prstGeom prst="rect">
              <a:avLst/>
            </a:prstGeom>
          </p:spPr>
        </p:pic>
        <p:cxnSp>
          <p:nvCxnSpPr>
            <p:cNvPr id="21" name="Straight Connector 20"/>
            <p:cNvCxnSpPr/>
            <p:nvPr/>
          </p:nvCxnSpPr>
          <p:spPr bwMode="auto">
            <a:xfrm>
              <a:off x="1335505" y="818147"/>
              <a:ext cx="0" cy="244241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902368" y="2406315"/>
              <a:ext cx="360947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3" name="Straight Arrow Connector 22"/>
            <p:cNvCxnSpPr/>
            <p:nvPr/>
          </p:nvCxnSpPr>
          <p:spPr bwMode="auto">
            <a:xfrm flipV="1">
              <a:off x="902368" y="2390274"/>
              <a:ext cx="0" cy="70184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4" name="Rectangle 23"/>
            <p:cNvSpPr/>
            <p:nvPr/>
          </p:nvSpPr>
          <p:spPr>
            <a:xfrm>
              <a:off x="452719" y="3092117"/>
              <a:ext cx="236058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kumimoji="1" lang="en-US" altLang="ko-KR" dirty="0" smtClean="0">
                  <a:solidFill>
                    <a:srgbClr val="000000"/>
                  </a:solidFill>
                  <a:ea typeface="굴림" charset="-127"/>
                </a:rPr>
                <a:t>Reflection </a:t>
              </a:r>
              <a:r>
                <a:rPr kumimoji="1" lang="en-US" dirty="0" smtClean="0">
                  <a:solidFill>
                    <a:srgbClr val="000000"/>
                  </a:solidFill>
                  <a:ea typeface="굴림" charset="-127"/>
                </a:rPr>
                <a:t>Coefficient</a:t>
              </a:r>
            </a:p>
            <a:p>
              <a:pPr algn="ctr"/>
              <a:r>
                <a:rPr kumimoji="1" lang="en-US" dirty="0" smtClean="0">
                  <a:solidFill>
                    <a:srgbClr val="000000"/>
                  </a:solidFill>
                  <a:ea typeface="굴림" charset="-127"/>
                </a:rPr>
                <a:t>(Z</a:t>
              </a:r>
              <a:r>
                <a:rPr kumimoji="1" lang="en-US" baseline="-25000" dirty="0" smtClean="0">
                  <a:solidFill>
                    <a:srgbClr val="000000"/>
                  </a:solidFill>
                  <a:ea typeface="굴림" charset="-127"/>
                </a:rPr>
                <a:t>0</a:t>
              </a:r>
              <a:r>
                <a:rPr kumimoji="1" lang="en-US" dirty="0" smtClean="0">
                  <a:solidFill>
                    <a:srgbClr val="000000"/>
                  </a:solidFill>
                  <a:ea typeface="굴림" charset="-127"/>
                </a:rPr>
                <a:t>=50 ohm)</a:t>
              </a:r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</p:grpSp>
      <p:pic>
        <p:nvPicPr>
          <p:cNvPr id="16" name="Picture 2" descr="C:\Users\Teenytiny\Downloads\IMG_36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6489" y="1085788"/>
            <a:ext cx="2317497" cy="4885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GEC_2018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85421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60740" y="928688"/>
            <a:ext cx="4114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15391"/>
            <a:ext cx="455537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PULSED ICP, FIXED MATCHBOX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0" y="4287330"/>
            <a:ext cx="5257800" cy="2185214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Match early in pulsed (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  <a:sym typeface="Symbol"/>
              </a:rPr>
              <a:t> = 0), plasma density rises quickly but mismatch late in pulse when power is high – lower electron density.</a:t>
            </a:r>
            <a:endParaRPr lang="en-US" altLang="ko-KR" sz="1800" b="1" dirty="0" smtClean="0">
              <a:solidFill>
                <a:srgbClr val="000000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</a:endParaRP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Match late in pulse, plasma density rises slowly but higher [e] due to better match when power is high.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8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Ar</a:t>
            </a:r>
            <a:r>
              <a:rPr lang="en-US" altLang="ko-KR" sz="18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, 5 </a:t>
            </a:r>
            <a:r>
              <a:rPr lang="en-US" altLang="ko-KR" sz="18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mTorr</a:t>
            </a:r>
            <a:endParaRPr lang="en-US" altLang="ko-KR" sz="1800" b="1" dirty="0">
              <a:solidFill>
                <a:srgbClr val="000000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</a:endParaRPr>
          </a:p>
        </p:txBody>
      </p:sp>
      <p:pic>
        <p:nvPicPr>
          <p:cNvPr id="15" name="Picture 8">
            <a:extLst>
              <a:ext uri="{FF2B5EF4-FFF2-40B4-BE49-F238E27FC236}">
                <a16:creationId xmlns:a16="http://schemas.microsoft.com/office/drawing/2014/main" xmlns="" id="{C277CBE7-B8E0-4D02-95E9-9EDD8C9B0D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846" y="137980"/>
            <a:ext cx="2895575" cy="2171681"/>
          </a:xfrm>
          <a:prstGeom prst="rect">
            <a:avLst/>
          </a:prstGeom>
        </p:spPr>
      </p:pic>
      <p:pic>
        <p:nvPicPr>
          <p:cNvPr id="17" name="Picture 7">
            <a:extLst>
              <a:ext uri="{FF2B5EF4-FFF2-40B4-BE49-F238E27FC236}">
                <a16:creationId xmlns:a16="http://schemas.microsoft.com/office/drawing/2014/main" xmlns="" id="{709D7B4D-203E-4075-B06B-0D5DD4D447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766" y="1939392"/>
            <a:ext cx="3187338" cy="2390504"/>
          </a:xfrm>
          <a:prstGeom prst="rect">
            <a:avLst/>
          </a:prstGeom>
        </p:spPr>
      </p:pic>
      <p:pic>
        <p:nvPicPr>
          <p:cNvPr id="18" name="Content Placeholder 6">
            <a:extLst>
              <a:ext uri="{FF2B5EF4-FFF2-40B4-BE49-F238E27FC236}">
                <a16:creationId xmlns:a16="http://schemas.microsoft.com/office/drawing/2014/main" xmlns="" id="{DEAC9205-8D37-4780-9E33-B5602D76110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040" y="3675664"/>
            <a:ext cx="3180148" cy="2385111"/>
          </a:xfrm>
          <a:prstGeom prst="rect">
            <a:avLst/>
          </a:prstGeom>
        </p:spPr>
      </p:pic>
      <p:sp>
        <p:nvSpPr>
          <p:cNvPr id="19" name="Rectangle 13">
            <a:extLst>
              <a:ext uri="{FF2B5EF4-FFF2-40B4-BE49-F238E27FC236}">
                <a16:creationId xmlns:a16="http://schemas.microsoft.com/office/drawing/2014/main" xmlns="" id="{4F771C55-8AD4-4464-A3AE-9AC8F3EA52B6}"/>
              </a:ext>
            </a:extLst>
          </p:cNvPr>
          <p:cNvSpPr/>
          <p:nvPr/>
        </p:nvSpPr>
        <p:spPr>
          <a:xfrm>
            <a:off x="7297473" y="436647"/>
            <a:ext cx="195444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      Power: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Yellow: Forward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kumimoji="1" lang="en-US" b="1" dirty="0" smtClean="0">
                <a:solidFill>
                  <a:srgbClr val="000000"/>
                </a:solidFill>
                <a:latin typeface="Arial" panose="020B0604020202020204" pitchFamily="34" charset="0"/>
                <a:ea typeface="굴림" charset="-127"/>
                <a:cs typeface="Arial" panose="020B0604020202020204" pitchFamily="34" charset="0"/>
              </a:rPr>
              <a:t>Blue: Reflected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xmlns="" id="{2810300D-DC3B-4C4B-8A8D-5317876CFF5F}"/>
              </a:ext>
            </a:extLst>
          </p:cNvPr>
          <p:cNvSpPr/>
          <p:nvPr/>
        </p:nvSpPr>
        <p:spPr>
          <a:xfrm>
            <a:off x="11600" y="6525344"/>
            <a:ext cx="94288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altLang="ko-KR" sz="1200" dirty="0" smtClean="0">
                <a:solidFill>
                  <a:prstClr val="black"/>
                </a:solidFill>
                <a:latin typeface="Arial" panose="020B0604020202020204" pitchFamily="34" charset="0"/>
                <a:ea typeface="굴림" pitchFamily="34" charset="-127"/>
                <a:cs typeface="Arial" panose="020B0604020202020204" pitchFamily="34" charset="0"/>
              </a:rPr>
              <a:t>GEC_2018</a:t>
            </a:r>
            <a:endParaRPr lang="en-US" sz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1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22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alibri"/>
                <a:ea typeface="ＭＳ Ｐゴシック" charset="0"/>
              </a:endParaRPr>
            </a:p>
          </p:txBody>
        </p:sp>
        <p:sp>
          <p:nvSpPr>
            <p:cNvPr id="23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University of Michigan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Institute for Plasma Science &amp; Engr.</a:t>
              </a:r>
            </a:p>
          </p:txBody>
        </p:sp>
      </p:grpSp>
      <p:pic>
        <p:nvPicPr>
          <p:cNvPr id="4099" name="Picture 3" descr="D:\UIGELT-1_D_MJK\WORDDOCS\VIEWGRAF_abstract\ICMAP\ICMAP_2018\NCSU_probe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1041972"/>
            <a:ext cx="4343400" cy="314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95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338138" y="611188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350" y="87313"/>
            <a:ext cx="91376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MATCHING WITH E-H TRANSITION: DUTY CYCLE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290946" y="4080225"/>
            <a:ext cx="8801100" cy="216982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Small duty cycle results in low electron density at start of next pulse, producing dominant E-mode, high impedance, large coil voltage.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Large oscillation in plasma potential with low duty cycle.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Large duty cycle – higher electron density at start of pulse and smoother transition to H-mode.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20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Ar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/Cl</a:t>
            </a:r>
            <a:r>
              <a:rPr lang="en-US" altLang="ko-KR" sz="2000" b="1" baseline="-25000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2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= 65/35, 25 </a:t>
            </a:r>
            <a:r>
              <a:rPr lang="en-US" altLang="ko-KR" sz="20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mTorr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, </a:t>
            </a:r>
            <a:r>
              <a:rPr lang="en-US" altLang="ko-KR" sz="20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PRF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= 13.3 kHz, Forward Power = 250 W.</a:t>
            </a: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alibri"/>
                <a:ea typeface="ＭＳ Ｐゴシック" charset="0"/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University of Michigan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Institute for Plasma Science &amp; Engr.</a:t>
              </a:r>
            </a:p>
          </p:txBody>
        </p:sp>
      </p:grpSp>
      <p:pic>
        <p:nvPicPr>
          <p:cNvPr id="33794" name="Picture 2" descr="D:\UIGELT-1_D_MJK\WORDDOCS\VIEWGRAF_abstract\ICMAP\ICMAP_2018\match_10_a_c_f_eden_pot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16" y="647138"/>
            <a:ext cx="8229600" cy="3430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GEC_2018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553201" y="1156916"/>
            <a:ext cx="2143991" cy="3539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6213" indent="-176213"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7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Plasma Potential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3702629" y="935243"/>
            <a:ext cx="786245" cy="35394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76213" indent="-176213"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17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[e]</a:t>
            </a:r>
          </a:p>
        </p:txBody>
      </p:sp>
    </p:spTree>
    <p:extLst>
      <p:ext uri="{BB962C8B-B14F-4D97-AF65-F5344CB8AC3E}">
        <p14:creationId xmlns:p14="http://schemas.microsoft.com/office/powerpoint/2010/main" val="121387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D:\UIGELT-1_D_MJK\WORDDOCS\projects\Matching_EH\match_10mc1_ieads_selected_down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0" y="3278290"/>
            <a:ext cx="3977640" cy="3410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535567" y="611188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4104408" y="87313"/>
            <a:ext cx="503959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en-US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IEDs</a:t>
            </a: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ONTO WINDOW</a:t>
            </a: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114801" y="3654210"/>
            <a:ext cx="4914899" cy="2323713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The transient and large sheath voltage during the E-H transition produces energetic ion bombardment onto the dielectric window.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20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Ar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/Cl</a:t>
            </a:r>
            <a:r>
              <a:rPr lang="en-US" altLang="ko-KR" sz="2000" b="1" baseline="-25000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2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 = 65/35, 25 </a:t>
            </a:r>
            <a:r>
              <a:rPr lang="en-US" altLang="ko-KR" sz="20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mTorr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, 13.3 kHz, 25% Duty Cycle, Forward: 250 W.</a:t>
            </a: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alibri"/>
                <a:ea typeface="ＭＳ Ｐゴシック" charset="0"/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University of Michigan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Institute for Plasma Science &amp; Engr.</a:t>
              </a:r>
            </a:p>
          </p:txBody>
        </p:sp>
      </p:grp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GEC_2018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32771" name="Picture 3" descr="D:\UIGELT-1_D_MJK\WORDDOCS\projects\Matching_EH\match_10mc1_ieads_selected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1" y="31173"/>
            <a:ext cx="3977640" cy="3410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2" name="Picture 4" descr="D:\UIGELT-1_D_MJK\WORDDOCS\projects\Matching_EH\match_10_plasma_potenital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7918" y="696191"/>
            <a:ext cx="3337560" cy="278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448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338138" y="631970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350" y="35358"/>
            <a:ext cx="913765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en-US" sz="3000" b="1" dirty="0" smtClean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CONCLUDING REMARKS</a:t>
            </a:r>
            <a:endParaRPr lang="en-US" altLang="en-US" sz="3000" b="1" dirty="0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103909" y="822606"/>
            <a:ext cx="8905010" cy="4785926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Power delivery to inductively coupled plasmas (</a:t>
            </a:r>
            <a:r>
              <a:rPr lang="en-US" altLang="ko-KR" sz="2000" b="1" dirty="0" err="1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ICPs</a:t>
            </a: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) is challenged by impedance matching for operation in either E-mode or H-mode.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During pulsed operation in attaching gases, low electron density at start of pulse translates to initial E-mode.  As plasma density increases, transition occurs to H-mode.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Must typically choose match values Impedance matching network for some point in pulse.</a:t>
            </a:r>
          </a:p>
          <a:p>
            <a:pPr lvl="1" fontAlgn="auto">
              <a:spcBef>
                <a:spcPct val="0"/>
              </a:spcBef>
              <a:spcAft>
                <a:spcPts val="0"/>
              </a:spcAft>
              <a:buFont typeface="Symbol" pitchFamily="18" charset="2"/>
              <a:buChar char="·"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Early matches emphasize capacitive power – poor H-mode match.</a:t>
            </a:r>
          </a:p>
          <a:p>
            <a:pPr lvl="1"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Late matches prevent power transfer early in pulse – better H-mode match.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E-mode producing large amplitude oscillations in plasma potential, producing ion acceleration into windows.</a:t>
            </a:r>
          </a:p>
          <a:p>
            <a:pPr fontAlgn="auto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  <a:defRPr/>
            </a:pPr>
            <a:r>
              <a:rPr lang="en-US" altLang="ko-KR" sz="2000" b="1" dirty="0" smtClean="0">
                <a:solidFill>
                  <a:srgbClr val="000000"/>
                </a:solidFill>
                <a:latin typeface="Arial" pitchFamily="34" charset="0"/>
                <a:ea typeface="SimSun" pitchFamily="2" charset="-122"/>
                <a:cs typeface="Arial" panose="020B0604020202020204" pitchFamily="34" charset="0"/>
              </a:rPr>
              <a:t>Some form of real-time impedance matching required during pulse – frequency tuning?</a:t>
            </a:r>
            <a:endParaRPr lang="en-US" altLang="ko-KR" sz="2000" b="1" dirty="0">
              <a:solidFill>
                <a:srgbClr val="000000"/>
              </a:solidFill>
              <a:latin typeface="Arial" pitchFamily="34" charset="0"/>
              <a:ea typeface="SimSun" pitchFamily="2" charset="-122"/>
              <a:cs typeface="Arial" panose="020B0604020202020204" pitchFamily="34" charset="0"/>
            </a:endParaRP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alibri"/>
                <a:ea typeface="ＭＳ Ｐゴシック" charset="0"/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University of Michigan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Institute for Plasma Science &amp; Engr.</a:t>
              </a:r>
            </a:p>
          </p:txBody>
        </p:sp>
      </p:grp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5400" y="6594702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GEC_2018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5966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66603" y="769549"/>
            <a:ext cx="8770779" cy="3875187"/>
          </a:xfrm>
        </p:spPr>
        <p:txBody>
          <a:bodyPr>
            <a:noAutofit/>
          </a:bodyPr>
          <a:lstStyle/>
          <a:p>
            <a:pPr marL="230188" indent="-230188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Impedance matching in ICPs</a:t>
            </a:r>
          </a:p>
          <a:p>
            <a:pPr marL="230188" indent="-230188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E-H Transition</a:t>
            </a:r>
          </a:p>
          <a:p>
            <a:pPr marL="230188" indent="-230188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Description </a:t>
            </a: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of Model</a:t>
            </a:r>
          </a:p>
          <a:p>
            <a:pPr marL="230188" indent="-230188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CW: E-H transition</a:t>
            </a:r>
          </a:p>
          <a:p>
            <a:pPr marL="630238" lvl="1" indent="-230188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Perfect matching</a:t>
            </a:r>
          </a:p>
          <a:p>
            <a:pPr marL="630238" lvl="1" indent="-230188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Choosing a match point</a:t>
            </a:r>
          </a:p>
          <a:p>
            <a:pPr marL="630238" lvl="1" indent="-230188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Experiment:  Match point during </a:t>
            </a: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pulse</a:t>
            </a:r>
          </a:p>
          <a:p>
            <a:pPr marL="630238" lvl="1" indent="-230188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Duty cycle and </a:t>
            </a:r>
            <a:r>
              <a:rPr lang="en-US" altLang="zh-CN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IEDs</a:t>
            </a:r>
            <a:endParaRPr lang="en-US" altLang="zh-CN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188" indent="-230188">
              <a:spcBef>
                <a:spcPts val="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altLang="zh-CN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Concluding Remarks</a:t>
            </a:r>
            <a:endParaRPr lang="en-US" altLang="zh-CN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Group 9"/>
          <p:cNvGrpSpPr>
            <a:grpSpLocks/>
          </p:cNvGrpSpPr>
          <p:nvPr/>
        </p:nvGrpSpPr>
        <p:grpSpPr bwMode="auto">
          <a:xfrm>
            <a:off x="5308600" y="6207125"/>
            <a:ext cx="3770313" cy="582613"/>
            <a:chOff x="0" y="0"/>
            <a:chExt cx="2375" cy="367"/>
          </a:xfrm>
        </p:grpSpPr>
        <p:sp>
          <p:nvSpPr>
            <p:cNvPr id="19" name="Line 4"/>
            <p:cNvSpPr>
              <a:spLocks noChangeShapeType="1"/>
            </p:cNvSpPr>
            <p:nvPr/>
          </p:nvSpPr>
          <p:spPr bwMode="auto">
            <a:xfrm>
              <a:off x="36" y="0"/>
              <a:ext cx="2303" cy="1"/>
            </a:xfrm>
            <a:prstGeom prst="line">
              <a:avLst/>
            </a:prstGeom>
            <a:noFill/>
            <a:ln w="28575" cmpd="sng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endParaRPr lang="en-US" dirty="0">
                <a:solidFill>
                  <a:prstClr val="black"/>
                </a:solidFill>
                <a:latin typeface="Arial" panose="020B0604020202020204" pitchFamily="34" charset="0"/>
                <a:ea typeface="宋体" pitchFamily="2" charset="-122"/>
              </a:endParaRPr>
            </a:p>
          </p:txBody>
        </p:sp>
        <p:sp>
          <p:nvSpPr>
            <p:cNvPr id="22" name="Text Box 5"/>
            <p:cNvSpPr txBox="1">
              <a:spLocks noChangeArrowheads="1"/>
            </p:cNvSpPr>
            <p:nvPr/>
          </p:nvSpPr>
          <p:spPr bwMode="auto">
            <a:xfrm>
              <a:off x="0" y="1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University of Michigan</a:t>
              </a:r>
            </a:p>
            <a:p>
              <a:pPr algn="ctr">
                <a:lnSpc>
                  <a:spcPct val="9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1600" b="1" dirty="0">
                  <a:solidFill>
                    <a:prstClr val="black"/>
                  </a:solidFill>
                  <a:latin typeface="Arial" pitchFamily="34" charset="0"/>
                  <a:ea typeface="PMingLiU" pitchFamily="18" charset="-120"/>
                </a:rPr>
                <a:t>Institute for Plasma Science &amp; Engr.</a:t>
              </a:r>
            </a:p>
          </p:txBody>
        </p:sp>
      </p:grpSp>
      <p:sp>
        <p:nvSpPr>
          <p:cNvPr id="20" name="Line 2"/>
          <p:cNvSpPr>
            <a:spLocks noChangeShapeType="1"/>
          </p:cNvSpPr>
          <p:nvPr/>
        </p:nvSpPr>
        <p:spPr bwMode="auto">
          <a:xfrm>
            <a:off x="486338" y="534383"/>
            <a:ext cx="8229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GEC_2018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6" name="标题 1"/>
          <p:cNvSpPr>
            <a:spLocks noGrp="1"/>
          </p:cNvSpPr>
          <p:nvPr>
            <p:ph type="title"/>
          </p:nvPr>
        </p:nvSpPr>
        <p:spPr>
          <a:xfrm>
            <a:off x="121296" y="-270599"/>
            <a:ext cx="9144000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  <a:endParaRPr lang="zh-CN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34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260"/>
    </mc:Choice>
    <mc:Fallback xmlns="">
      <p:transition spd="slow" advTm="7426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D:\UIGELT-1_D_MJK\WORDDOCS\VIEWGRAF_abstract\UMichigan_seminars\UM_LNF_2016_12_01\Primer_plasma_processing\primer_plasma_processing_v09_Page_2.tif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44" y="655887"/>
            <a:ext cx="3657600" cy="324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-2" y="-270227"/>
            <a:ext cx="9149024" cy="1143001"/>
          </a:xfrm>
        </p:spPr>
        <p:txBody>
          <a:bodyPr/>
          <a:lstStyle/>
          <a:p>
            <a:r>
              <a:rPr lang="en-US" altLang="zh-CN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POWER INTO </a:t>
            </a:r>
            <a:r>
              <a:rPr lang="en-US" altLang="zh-CN" sz="2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ICP</a:t>
            </a:r>
            <a:r>
              <a:rPr lang="en-US" altLang="zh-CN" sz="2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LOAD ON TRANSMISSION LINE</a:t>
            </a:r>
            <a:endParaRPr lang="zh-CN" altLang="en-US" sz="2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altLang="zh-CN" sz="1600" b="1" dirty="0">
                  <a:solidFill>
                    <a:srgbClr val="000000"/>
                  </a:solidFill>
                  <a:latin typeface="Arial"/>
                  <a:ea typeface="+mn-ea"/>
                </a:rPr>
                <a:t>University of Michigan</a:t>
              </a:r>
            </a:p>
            <a:p>
              <a:pPr algn="ctr" eaLnBrk="0" hangingPunct="0"/>
              <a:r>
                <a:rPr lang="en-US" altLang="zh-CN" sz="1600" b="1" dirty="0">
                  <a:solidFill>
                    <a:srgbClr val="000000"/>
                  </a:solidFill>
                  <a:latin typeface="Arial"/>
                  <a:ea typeface="+mn-ea"/>
                </a:rPr>
                <a:t>Institute for Plasma Science &amp; Engr.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798278" y="820876"/>
            <a:ext cx="53457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Inductively coupled plasmas (</a:t>
            </a:r>
            <a:r>
              <a:rPr lang="en-US" sz="2000" b="1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ICPs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) are  typically sustained by power from an RF generator through a cable transmission line (TL) – the plasma is the </a:t>
            </a:r>
            <a:r>
              <a:rPr lang="en-US" sz="2000" b="1" i="1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load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at the end of the TL.</a:t>
            </a:r>
            <a:endParaRPr lang="en-US" sz="2000" b="1" i="1" baseline="-250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337344" y="598603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 sz="2400" i="1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0" y="6477000"/>
            <a:ext cx="168990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0" dirty="0" smtClean="0">
                <a:solidFill>
                  <a:srgbClr val="000000"/>
                </a:solidFill>
                <a:ea typeface="+mn-ea"/>
              </a:rPr>
              <a:t>GEC_2018</a:t>
            </a:r>
            <a:endParaRPr lang="en-US" altLang="en-US" sz="900" b="0" dirty="0">
              <a:solidFill>
                <a:srgbClr val="000000"/>
              </a:solidFill>
              <a:ea typeface="+mn-ea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6080339"/>
              </p:ext>
            </p:extLst>
          </p:nvPr>
        </p:nvGraphicFramePr>
        <p:xfrm>
          <a:off x="2082952" y="4342649"/>
          <a:ext cx="4976812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76" name="Equation" r:id="rId5" imgW="2387520" imgH="431640" progId="Equation.3">
                  <p:embed/>
                </p:oleObj>
              </mc:Choice>
              <mc:Fallback>
                <p:oleObj name="Equation" r:id="rId5" imgW="23875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2952" y="4342649"/>
                        <a:ext cx="4976812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905" name="Picture 9" descr="D:\UIGELT-1_D_MJK\WORDDOCS\VIEWGRAF_abstract\Samsung\Samsung_2018_01_05\Figures_references\Transmission_line_v01a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534" y="2508561"/>
            <a:ext cx="5486400" cy="1277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20576" y="3495416"/>
            <a:ext cx="904136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en-US" sz="2000" b="1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228600" indent="-228600">
              <a:spcBef>
                <a:spcPts val="600"/>
              </a:spcBef>
              <a:spcAft>
                <a:spcPts val="1600"/>
              </a:spcAft>
              <a:buFont typeface="Symbol" panose="05050102010706020507" pitchFamily="18" charset="2"/>
              <a:buChar char="·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Power delivered to the plasma reactor is</a:t>
            </a:r>
          </a:p>
          <a:p>
            <a:pPr marL="228600" indent="-228600">
              <a:spcBef>
                <a:spcPts val="600"/>
              </a:spcBef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en-US" sz="2000" b="1" baseline="-250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000" b="1" baseline="-25000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228600" indent="-228600"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 is the “reflection coefficient”.  Since Z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0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 = 50  (usually) and, for example,  Z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P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 = 10 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-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i100 ,   can be close to 1 and little power gets into the plasma.</a:t>
            </a:r>
            <a:endParaRPr lang="en-US" sz="2000" b="1" i="1" baseline="-250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2600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D:\UIGELT-1_D_MJK\WORDDOCS\VIEWGRAF_abstract\Samsung\Samsung_2018_01_05\Transmission_line_v01b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91" y="1555420"/>
            <a:ext cx="7315200" cy="2900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1" name="标题 1"/>
          <p:cNvSpPr>
            <a:spLocks noGrp="1"/>
          </p:cNvSpPr>
          <p:nvPr>
            <p:ph type="title"/>
          </p:nvPr>
        </p:nvSpPr>
        <p:spPr>
          <a:xfrm>
            <a:off x="179512" y="-176927"/>
            <a:ext cx="8784976" cy="1143001"/>
          </a:xfrm>
        </p:spPr>
        <p:txBody>
          <a:bodyPr/>
          <a:lstStyle/>
          <a:p>
            <a:r>
              <a:rPr lang="en-US" altLang="zh-CN" sz="3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POWER INTO PLASMA: MATCHING NETWORK</a:t>
            </a:r>
            <a:endParaRPr lang="zh-CN" altLang="en-US" sz="3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5373688" y="6165850"/>
            <a:ext cx="3770312" cy="582613"/>
            <a:chOff x="2953" y="3839"/>
            <a:chExt cx="2375" cy="367"/>
          </a:xfrm>
        </p:grpSpPr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 sz="2400">
                <a:solidFill>
                  <a:srgbClr val="000000"/>
                </a:solidFill>
                <a:latin typeface="Times New Roman" pitchFamily="18" charset="0"/>
                <a:ea typeface="+mn-ea"/>
              </a:endParaRPr>
            </a:p>
          </p:txBody>
        </p:sp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 eaLnBrk="0" hangingPunct="0"/>
              <a:r>
                <a:rPr lang="en-US" altLang="zh-CN" sz="1600" b="1" dirty="0">
                  <a:solidFill>
                    <a:srgbClr val="000000"/>
                  </a:solidFill>
                  <a:latin typeface="Arial"/>
                  <a:ea typeface="+mn-ea"/>
                </a:rPr>
                <a:t>University of Michigan</a:t>
              </a:r>
            </a:p>
            <a:p>
              <a:pPr algn="ctr" eaLnBrk="0" hangingPunct="0"/>
              <a:r>
                <a:rPr lang="en-US" altLang="zh-CN" sz="1600" b="1" dirty="0">
                  <a:solidFill>
                    <a:srgbClr val="000000"/>
                  </a:solidFill>
                  <a:latin typeface="Arial"/>
                  <a:ea typeface="+mn-ea"/>
                </a:rPr>
                <a:t>Institute for Plasma Science &amp; Engr.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09808" y="914893"/>
            <a:ext cx="8844897" cy="5247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To trick the generator into thinking Z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L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= Z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0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and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 =0,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an impedance matching circuit is used. </a:t>
            </a:r>
          </a:p>
          <a:p>
            <a:pPr>
              <a:spcAft>
                <a:spcPts val="600"/>
              </a:spcAft>
            </a:pPr>
            <a:endParaRPr lang="en-US" sz="2000" b="1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228600" indent="-228600"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en-US" sz="2000" b="1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228600" indent="-228600"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en-US" sz="2000" b="1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228600" indent="-228600"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en-US" sz="2000" b="1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228600" indent="-228600"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en-US" sz="2000" b="1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228600" indent="-228600"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en-US" sz="2000" b="1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228600" indent="-228600"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en-US" sz="2000" b="1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228600" indent="-228600">
              <a:spcAft>
                <a:spcPts val="600"/>
              </a:spcAft>
              <a:buFont typeface="Symbol" panose="05050102010706020507" pitchFamily="18" charset="2"/>
              <a:buChar char="·"/>
            </a:pPr>
            <a:endParaRPr lang="en-US" sz="2000" b="1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>
              <a:spcAft>
                <a:spcPts val="600"/>
              </a:spcAft>
            </a:pPr>
            <a:endParaRPr lang="en-US" sz="2000" b="1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marL="228600" indent="-228600"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C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1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C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2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 and L (this is a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-network) are chosen so that </a:t>
            </a:r>
            <a:r>
              <a:rPr lang="en-US" sz="2000" b="1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Z</a:t>
            </a:r>
            <a:r>
              <a:rPr lang="en-US" sz="2000" b="1" baseline="-25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match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 = Z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L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 = Z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0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. </a:t>
            </a:r>
          </a:p>
          <a:p>
            <a:pPr marL="228600" indent="-228600">
              <a:spcAft>
                <a:spcPts val="600"/>
              </a:spcAft>
              <a:buFont typeface="Symbol" panose="05050102010706020507" pitchFamily="18" charset="2"/>
              <a:buChar char="·"/>
            </a:pPr>
            <a:r>
              <a:rPr lang="en-US" sz="2000" b="1" i="1" dirty="0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With pulsed plasmas, </a:t>
            </a:r>
            <a:r>
              <a:rPr lang="en-US" sz="2000" b="1" i="1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Z</a:t>
            </a:r>
            <a:r>
              <a:rPr lang="en-US" sz="2000" b="1" i="1" baseline="-250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P</a:t>
            </a:r>
            <a:r>
              <a:rPr lang="en-US" sz="2000" b="1" i="1" dirty="0" smtClean="0">
                <a:solidFill>
                  <a:srgbClr val="000000"/>
                </a:solidFill>
                <a:latin typeface="Arial"/>
                <a:ea typeface="+mn-ea"/>
                <a:cs typeface="Arial"/>
                <a:sym typeface="Symbol"/>
              </a:rPr>
              <a:t> changes during the pulse – difficult to match power into plasma during entire pulse.  </a:t>
            </a:r>
            <a:endParaRPr lang="en-US" sz="2000" b="1" i="1" baseline="-250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337344" y="723471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 sz="2400" i="1">
              <a:solidFill>
                <a:srgbClr val="000000"/>
              </a:solidFill>
              <a:latin typeface="Times New Roman" pitchFamily="18" charset="0"/>
              <a:ea typeface="+mn-ea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0" y="6477000"/>
            <a:ext cx="168990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900" b="0" dirty="0" smtClean="0">
                <a:solidFill>
                  <a:srgbClr val="000000"/>
                </a:solidFill>
                <a:ea typeface="+mn-ea"/>
              </a:rPr>
              <a:t>GEC_2018</a:t>
            </a:r>
            <a:endParaRPr lang="en-US" altLang="en-US" sz="900" b="0" dirty="0">
              <a:solidFill>
                <a:srgbClr val="000000"/>
              </a:solidFill>
              <a:ea typeface="+mn-ea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3271829"/>
              </p:ext>
            </p:extLst>
          </p:nvPr>
        </p:nvGraphicFramePr>
        <p:xfrm>
          <a:off x="758016" y="3936417"/>
          <a:ext cx="4976812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0" name="Equation" r:id="rId5" imgW="2387520" imgH="431640" progId="Equation.3">
                  <p:embed/>
                </p:oleObj>
              </mc:Choice>
              <mc:Fallback>
                <p:oleObj name="Equation" r:id="rId5" imgW="23875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016" y="3936417"/>
                        <a:ext cx="4976812" cy="90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117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362274" y="6064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01613" y="87313"/>
            <a:ext cx="873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charset="0"/>
                <a:ea typeface="+mn-ea"/>
              </a:rPr>
              <a:t>E-H TRANSITION DURING PULSED </a:t>
            </a:r>
            <a:r>
              <a:rPr lang="en-US" altLang="en-US" sz="2800" b="1" dirty="0" err="1" smtClean="0">
                <a:solidFill>
                  <a:srgbClr val="000000"/>
                </a:solidFill>
                <a:latin typeface="Arial" charset="0"/>
                <a:ea typeface="+mn-ea"/>
              </a:rPr>
              <a:t>ICPs</a:t>
            </a:r>
            <a:endParaRPr lang="en-US" altLang="en-US" sz="2000" b="1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127125" y="4608513"/>
            <a:ext cx="4511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pic>
        <p:nvPicPr>
          <p:cNvPr id="1029" name="Picture 5" descr="Z:\Conference Work\PSC 2017\Images2\power_modes_1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" t="11471" r="4849" b="5783"/>
          <a:stretch/>
        </p:blipFill>
        <p:spPr bwMode="auto">
          <a:xfrm>
            <a:off x="5487963" y="3085069"/>
            <a:ext cx="3429000" cy="278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8359" y="713701"/>
            <a:ext cx="8745190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Two 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modes of power deposition from RF 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antenna in pulsed inductively coupled plasmas:</a:t>
            </a:r>
            <a:endParaRPr kumimoji="1" lang="en-US" altLang="ko-KR" sz="2000" b="1" dirty="0">
              <a:solidFill>
                <a:srgbClr val="000000"/>
              </a:solidFill>
              <a:latin typeface="Arial" charset="0"/>
              <a:ea typeface="굴림" charset="-127"/>
            </a:endParaRP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i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H-mode: </a:t>
            </a:r>
            <a:r>
              <a:rPr kumimoji="1" lang="en-US" altLang="en-US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EM </a:t>
            </a:r>
            <a:r>
              <a:rPr kumimoji="1" lang="en-US" altLang="en-US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waves launched from </a:t>
            </a:r>
            <a:r>
              <a:rPr kumimoji="1" lang="en-US" altLang="en-US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antenna are absorbed by plasma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EM skin depth must be short compared to depth of plasma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Dominates at high power and high plasma density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Power dominantly dissipated by electron collisions.</a:t>
            </a:r>
          </a:p>
        </p:txBody>
      </p: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5316463" y="6185495"/>
            <a:ext cx="3750684" cy="582439"/>
            <a:chOff x="2953" y="3839"/>
            <a:chExt cx="2375" cy="367"/>
          </a:xfrm>
        </p:grpSpPr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solidFill>
                    <a:srgbClr val="000000"/>
                  </a:solidFill>
                  <a:ea typeface="SimSun" pitchFamily="2" charset="-122"/>
                </a:rPr>
                <a:t>University of Michigan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solidFill>
                    <a:srgbClr val="000000"/>
                  </a:solidFill>
                  <a:ea typeface="SimSun" pitchFamily="2" charset="-122"/>
                </a:rPr>
                <a:t>Institute for Plasma Science &amp; Engr.</a:t>
              </a:r>
            </a:p>
          </p:txBody>
        </p:sp>
      </p:grp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195650" y="2988610"/>
            <a:ext cx="5185453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i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E-mode:  </a:t>
            </a:r>
            <a:r>
              <a:rPr kumimoji="1" lang="en-US" altLang="en-US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Electrostatic coupling to plasma due to high voltage on antenna.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Dominates at low power, low plasma density, thick sheaths</a:t>
            </a:r>
          </a:p>
          <a:p>
            <a:pPr lvl="1"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Power dominantly dissipated by ion acceleration.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During pulsing, E-H mode transition can occur further complicating matching.</a:t>
            </a:r>
            <a:endParaRPr kumimoji="1" lang="en-US" altLang="en-US" sz="2000" b="1" dirty="0">
              <a:solidFill>
                <a:srgbClr val="000000"/>
              </a:solidFill>
              <a:latin typeface="Arial" charset="0"/>
              <a:ea typeface="굴림" charset="-127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GEC_2018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96195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362274" y="6064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01613" y="87313"/>
            <a:ext cx="873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charset="0"/>
                <a:ea typeface="+mn-ea"/>
              </a:rPr>
              <a:t>DESCRIPTION OF MODEL</a:t>
            </a:r>
            <a:endParaRPr lang="en-US" altLang="en-US" sz="2000" b="1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48359" y="713701"/>
            <a:ext cx="874519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Hybrid Plasma Equipment Model (</a:t>
            </a:r>
            <a:r>
              <a:rPr kumimoji="1" lang="en-US" altLang="en-US" sz="2000" b="1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HPEM</a:t>
            </a:r>
            <a:r>
              <a:rPr kumimoji="1" lang="en-US" altLang="en-US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T</a:t>
            </a:r>
            <a:r>
              <a:rPr kumimoji="1" lang="en-US" altLang="en-US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ransmission line representation of antenna (coil) with match box model.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en-US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Capacitive coupling results from coil voltage in Poisson solution and capacitive impedance in Circuit Module</a:t>
            </a:r>
          </a:p>
        </p:txBody>
      </p: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5316463" y="6185495"/>
            <a:ext cx="3750684" cy="582439"/>
            <a:chOff x="2953" y="3839"/>
            <a:chExt cx="2375" cy="367"/>
          </a:xfrm>
        </p:grpSpPr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solidFill>
                    <a:srgbClr val="000000"/>
                  </a:solidFill>
                  <a:ea typeface="SimSun" pitchFamily="2" charset="-122"/>
                </a:rPr>
                <a:t>University of Michigan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solidFill>
                    <a:srgbClr val="000000"/>
                  </a:solidFill>
                  <a:ea typeface="SimSun" pitchFamily="2" charset="-122"/>
                </a:rPr>
                <a:t>Institute for Plasma Science &amp; Engr.</a:t>
              </a:r>
            </a:p>
          </p:txBody>
        </p:sp>
      </p:grp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GEC_2018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33794" name="Picture 2" descr="D:\UIGELT-1_D_MJK\WORDDOCS\VIEWGRAF_abstract\GEC\GEC2018\GEC_2018_MJK\HPEM_Circuit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07" y="2591519"/>
            <a:ext cx="8229600" cy="269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3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Line 2"/>
          <p:cNvSpPr>
            <a:spLocks noChangeShapeType="1"/>
          </p:cNvSpPr>
          <p:nvPr/>
        </p:nvSpPr>
        <p:spPr bwMode="auto">
          <a:xfrm>
            <a:off x="362274" y="606425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000000"/>
              </a:solidFill>
              <a:ea typeface="+mn-ea"/>
            </a:endParaRP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201613" y="87313"/>
            <a:ext cx="8731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charset="0"/>
                <a:ea typeface="+mn-ea"/>
              </a:rPr>
              <a:t>MATCH BOX AND COIL</a:t>
            </a:r>
            <a:endParaRPr lang="en-US" altLang="en-US" sz="2000" b="1" dirty="0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127125" y="4608513"/>
            <a:ext cx="45116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>
              <a:solidFill>
                <a:srgbClr val="000000"/>
              </a:solidFill>
              <a:latin typeface="Arial" charset="0"/>
              <a:ea typeface="+mn-ea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114300" y="3664166"/>
            <a:ext cx="9029700" cy="2477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Capacitive coupling is natural outcome of including voltage on coil in solving Poisson’s equation.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Coil voltage and current obtained by representing coil as transmission line (TL) with physical and transformed plasma impedance, </a:t>
            </a:r>
            <a:r>
              <a:rPr kumimoji="1" lang="en-US" altLang="ko-KR" sz="2000" b="1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Z</a:t>
            </a:r>
            <a:r>
              <a:rPr kumimoji="1" lang="en-US" altLang="ko-KR" sz="2000" b="1" baseline="-25000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TL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Capacitive plasma 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impedance </a:t>
            </a:r>
            <a:r>
              <a:rPr kumimoji="1" lang="en-US" altLang="ko-KR" sz="2000" b="1" dirty="0" err="1">
                <a:solidFill>
                  <a:srgbClr val="000000"/>
                </a:solidFill>
                <a:latin typeface="Arial" charset="0"/>
                <a:ea typeface="굴림" charset="-127"/>
              </a:rPr>
              <a:t>Z</a:t>
            </a:r>
            <a:r>
              <a:rPr kumimoji="1" lang="en-US" altLang="ko-KR" sz="2000" b="1" baseline="-25000" dirty="0" err="1">
                <a:solidFill>
                  <a:srgbClr val="000000"/>
                </a:solidFill>
                <a:latin typeface="Arial" charset="0"/>
                <a:ea typeface="굴림" charset="-127"/>
              </a:rPr>
              <a:t>P</a:t>
            </a:r>
            <a:r>
              <a:rPr kumimoji="1" lang="en-US" altLang="ko-KR" sz="2000" b="1" baseline="-25000" dirty="0">
                <a:solidFill>
                  <a:srgbClr val="000000"/>
                </a:solidFill>
                <a:latin typeface="Arial" charset="0"/>
                <a:ea typeface="굴림" charset="-127"/>
              </a:rPr>
              <a:t> 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from Fourier from analysis of (</a:t>
            </a:r>
            <a:r>
              <a:rPr kumimoji="1" lang="en-US" altLang="ko-KR" sz="2000" b="1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r,z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) coil displacement current and voltage. 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Z</a:t>
            </a:r>
            <a:r>
              <a:rPr kumimoji="1" lang="en-US" altLang="ko-KR" sz="2000" b="1" baseline="-25000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TL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 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and </a:t>
            </a:r>
            <a:r>
              <a:rPr kumimoji="1" lang="en-US" altLang="ko-KR" sz="2000" b="1" dirty="0" err="1">
                <a:solidFill>
                  <a:srgbClr val="000000"/>
                </a:solidFill>
                <a:latin typeface="Arial" charset="0"/>
                <a:ea typeface="굴림" charset="-127"/>
              </a:rPr>
              <a:t>Z</a:t>
            </a:r>
            <a:r>
              <a:rPr kumimoji="1" lang="en-US" altLang="ko-KR" sz="2000" b="1" baseline="-25000" dirty="0" err="1">
                <a:solidFill>
                  <a:srgbClr val="000000"/>
                </a:solidFill>
                <a:latin typeface="Arial" charset="0"/>
                <a:ea typeface="굴림" charset="-127"/>
              </a:rPr>
              <a:t>P</a:t>
            </a:r>
            <a:r>
              <a:rPr kumimoji="1" lang="en-US" altLang="ko-KR" sz="2000" b="1" baseline="-25000" dirty="0">
                <a:solidFill>
                  <a:srgbClr val="000000"/>
                </a:solidFill>
                <a:latin typeface="Arial" charset="0"/>
                <a:ea typeface="굴림" charset="-127"/>
              </a:rPr>
              <a:t> 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provide </a:t>
            </a:r>
            <a:r>
              <a:rPr kumimoji="1" lang="en-US" altLang="ko-KR" sz="2000" b="1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Z</a:t>
            </a:r>
            <a:r>
              <a:rPr kumimoji="1" lang="en-US" altLang="ko-KR" sz="2000" b="1" baseline="-25000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L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.</a:t>
            </a:r>
          </a:p>
        </p:txBody>
      </p:sp>
      <p:grpSp>
        <p:nvGrpSpPr>
          <p:cNvPr id="14" name="Group 10"/>
          <p:cNvGrpSpPr>
            <a:grpSpLocks/>
          </p:cNvGrpSpPr>
          <p:nvPr/>
        </p:nvGrpSpPr>
        <p:grpSpPr bwMode="auto">
          <a:xfrm>
            <a:off x="5316463" y="6185495"/>
            <a:ext cx="3750684" cy="582439"/>
            <a:chOff x="2953" y="3839"/>
            <a:chExt cx="2375" cy="367"/>
          </a:xfrm>
        </p:grpSpPr>
        <p:sp>
          <p:nvSpPr>
            <p:cNvPr id="18" name="Line 11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19" name="Text Box 12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solidFill>
                    <a:srgbClr val="000000"/>
                  </a:solidFill>
                  <a:ea typeface="SimSun" pitchFamily="2" charset="-122"/>
                </a:rPr>
                <a:t>University of Michigan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zh-CN" sz="1600" b="1" dirty="0">
                  <a:solidFill>
                    <a:srgbClr val="000000"/>
                  </a:solidFill>
                  <a:ea typeface="SimSun" pitchFamily="2" charset="-122"/>
                </a:rPr>
                <a:t>Institute for Plasma Science &amp; Engr.</a:t>
              </a:r>
            </a:p>
          </p:txBody>
        </p:sp>
      </p:grpSp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25400" y="6580188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  <a:ea typeface="+mn-ea"/>
              </a:rPr>
              <a:t>GEC_2018</a:t>
            </a:r>
            <a:endParaRPr lang="en-US" sz="9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pic>
        <p:nvPicPr>
          <p:cNvPr id="35842" name="Picture 2" descr="D:\UIGELT-1_D_MJK\WORDDOCS\VIEWGRAF_abstract\GEC\GEC2018\GEC_2018_MJK\Circuit Diagram_type2_v02_lowres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53" y="877323"/>
            <a:ext cx="8229600" cy="2672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72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338138" y="569624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350" y="45749"/>
            <a:ext cx="91376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CW E-H MODES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alibri"/>
                <a:ea typeface="ＭＳ Ｐゴシック" charset="0"/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University of Michigan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Institute for Plasma Science &amp; Engr.</a:t>
              </a:r>
            </a:p>
          </p:txBody>
        </p:sp>
      </p:grp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5400" y="6594702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GEC_2018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244535" y="4207020"/>
            <a:ext cx="518991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With CW perfect match, smooth transition between E- (</a:t>
            </a:r>
            <a:r>
              <a:rPr kumimoji="1" lang="en-US" altLang="ko-KR" sz="2000" b="1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capcitive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 power) to H- (inductive power) modes.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E-mode power mostly ion acceleration in sheaths. 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err="1">
                <a:solidFill>
                  <a:srgbClr val="000000"/>
                </a:solidFill>
                <a:latin typeface="Arial" charset="0"/>
                <a:ea typeface="굴림" charset="-127"/>
              </a:rPr>
              <a:t>Ar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/Cl</a:t>
            </a:r>
            <a:r>
              <a:rPr kumimoji="1" lang="en-US" altLang="ko-KR" sz="2000" b="1" baseline="-25000" dirty="0">
                <a:solidFill>
                  <a:srgbClr val="000000"/>
                </a:solidFill>
                <a:latin typeface="Arial" charset="0"/>
                <a:ea typeface="굴림" charset="-127"/>
              </a:rPr>
              <a:t>2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 = 65/35, 25 </a:t>
            </a:r>
            <a:r>
              <a:rPr kumimoji="1" lang="en-US" altLang="ko-KR" sz="2000" b="1" dirty="0" err="1">
                <a:solidFill>
                  <a:srgbClr val="000000"/>
                </a:solidFill>
                <a:latin typeface="Arial" charset="0"/>
                <a:ea typeface="굴림" charset="-127"/>
              </a:rPr>
              <a:t>mTorr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, </a:t>
            </a:r>
            <a:r>
              <a:rPr kumimoji="1" lang="en-US" altLang="ko-KR" sz="2000" b="1" dirty="0" err="1">
                <a:solidFill>
                  <a:srgbClr val="000000"/>
                </a:solidFill>
                <a:latin typeface="Arial" charset="0"/>
                <a:ea typeface="굴림" charset="-127"/>
              </a:rPr>
              <a:t>R</a:t>
            </a:r>
            <a:r>
              <a:rPr kumimoji="1" lang="en-US" altLang="ko-KR" sz="2000" b="1" baseline="-25000" dirty="0" err="1">
                <a:solidFill>
                  <a:srgbClr val="000000"/>
                </a:solidFill>
                <a:latin typeface="Arial" charset="0"/>
                <a:ea typeface="굴림" charset="-127"/>
              </a:rPr>
              <a:t>coil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 = 0.1 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  <a:sym typeface="Symbol"/>
              </a:rPr>
              <a:t>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,  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L</a:t>
            </a:r>
            <a:r>
              <a:rPr kumimoji="1" lang="en-US" altLang="ko-KR" sz="2000" b="1" baseline="-25000" dirty="0">
                <a:solidFill>
                  <a:srgbClr val="000000"/>
                </a:solidFill>
                <a:latin typeface="Arial" charset="0"/>
                <a:ea typeface="굴림" charset="-127"/>
              </a:rPr>
              <a:t>P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 = 100 </a:t>
            </a:r>
            <a:r>
              <a:rPr kumimoji="1" lang="en-US" altLang="ko-KR" sz="2000" b="1" dirty="0" err="1">
                <a:solidFill>
                  <a:srgbClr val="000000"/>
                </a:solidFill>
                <a:latin typeface="Arial" charset="0"/>
                <a:ea typeface="굴림" charset="-127"/>
              </a:rPr>
              <a:t>nH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, L</a:t>
            </a:r>
            <a:r>
              <a:rPr kumimoji="1" lang="en-US" altLang="ko-KR" sz="2000" b="1" baseline="-25000" dirty="0">
                <a:solidFill>
                  <a:srgbClr val="000000"/>
                </a:solidFill>
                <a:latin typeface="Arial" charset="0"/>
                <a:ea typeface="굴림" charset="-127"/>
              </a:rPr>
              <a:t>T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 = 5 </a:t>
            </a:r>
            <a:r>
              <a:rPr kumimoji="1" lang="en-US" altLang="ko-KR" sz="2000" b="1" dirty="0" err="1">
                <a:solidFill>
                  <a:srgbClr val="000000"/>
                </a:solidFill>
                <a:latin typeface="Arial" charset="0"/>
                <a:ea typeface="굴림" charset="-127"/>
              </a:rPr>
              <a:t>nH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, C</a:t>
            </a:r>
            <a:r>
              <a:rPr kumimoji="1" lang="en-US" altLang="ko-KR" sz="2000" b="1" baseline="-25000" dirty="0">
                <a:solidFill>
                  <a:srgbClr val="000000"/>
                </a:solidFill>
                <a:latin typeface="Arial" charset="0"/>
                <a:ea typeface="굴림" charset="-127"/>
              </a:rPr>
              <a:t>T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 = 100 </a:t>
            </a:r>
            <a:r>
              <a:rPr kumimoji="1" lang="en-US" altLang="ko-KR" sz="2000" b="1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nF</a:t>
            </a:r>
            <a:endParaRPr kumimoji="1" lang="en-US" altLang="ko-KR" sz="2000" b="1" dirty="0">
              <a:solidFill>
                <a:srgbClr val="000000"/>
              </a:solidFill>
              <a:latin typeface="Arial" charset="0"/>
              <a:ea typeface="굴림" charset="-127"/>
            </a:endParaRPr>
          </a:p>
        </p:txBody>
      </p:sp>
      <p:pic>
        <p:nvPicPr>
          <p:cNvPr id="34818" name="Picture 2" descr="D:\UIGELT-1_D_MJK\WORDDOCS\projects\Matching_EH\match_13c_power_deposition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154" y="672184"/>
            <a:ext cx="3498574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5" descr="D:\UIGELT-1_D_MJK\WORDDOCS\projects\Matching_EH\match_13_v03_fractional_Cp_cs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07" y="701345"/>
            <a:ext cx="4572000" cy="352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6" descr="D:\UIGELT-1_D_MJK\WORDDOCS\ARTICLES_and_books\aaa-color_bars\color_bar_minmax_generic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75" y="5837093"/>
            <a:ext cx="2286000" cy="17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40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Line 2"/>
          <p:cNvSpPr>
            <a:spLocks noChangeShapeType="1"/>
          </p:cNvSpPr>
          <p:nvPr/>
        </p:nvSpPr>
        <p:spPr bwMode="auto">
          <a:xfrm>
            <a:off x="338138" y="569624"/>
            <a:ext cx="84074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zh-CN" altLang="en-US">
              <a:solidFill>
                <a:prstClr val="black"/>
              </a:solidFill>
              <a:latin typeface="Calibri"/>
              <a:ea typeface="宋体"/>
            </a:endParaRPr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6350" y="45749"/>
            <a:ext cx="91376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altLang="en-US" sz="32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CW E-H MODES</a:t>
            </a:r>
            <a:endParaRPr lang="en-US" altLang="en-US" sz="32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5"/>
          <p:cNvGrpSpPr>
            <a:grpSpLocks/>
          </p:cNvGrpSpPr>
          <p:nvPr/>
        </p:nvGrpSpPr>
        <p:grpSpPr bwMode="auto">
          <a:xfrm>
            <a:off x="5257800" y="6172200"/>
            <a:ext cx="3770313" cy="582613"/>
            <a:chOff x="2953" y="3839"/>
            <a:chExt cx="2375" cy="367"/>
          </a:xfrm>
        </p:grpSpPr>
        <p:sp>
          <p:nvSpPr>
            <p:cNvPr id="15" name="Line 6"/>
            <p:cNvSpPr>
              <a:spLocks noChangeShapeType="1"/>
            </p:cNvSpPr>
            <p:nvPr/>
          </p:nvSpPr>
          <p:spPr bwMode="auto">
            <a:xfrm>
              <a:off x="2989" y="3839"/>
              <a:ext cx="2303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srgbClr val="000000"/>
                </a:solidFill>
                <a:latin typeface="Calibri"/>
                <a:ea typeface="ＭＳ Ｐゴシック" charset="0"/>
              </a:endParaRPr>
            </a:p>
          </p:txBody>
        </p:sp>
        <p:sp>
          <p:nvSpPr>
            <p:cNvPr id="16" name="Text Box 7"/>
            <p:cNvSpPr txBox="1">
              <a:spLocks noChangeArrowheads="1"/>
            </p:cNvSpPr>
            <p:nvPr/>
          </p:nvSpPr>
          <p:spPr bwMode="auto">
            <a:xfrm>
              <a:off x="2953" y="3840"/>
              <a:ext cx="2375" cy="3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University of Michigan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</a:rPr>
                <a:t>Institute for Plasma Science &amp; Engr.</a:t>
              </a:r>
            </a:p>
          </p:txBody>
        </p:sp>
      </p:grp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25400" y="6594702"/>
            <a:ext cx="1230313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300"/>
              </a:spcAft>
            </a:pPr>
            <a:r>
              <a:rPr lang="en-US" sz="900" dirty="0" smtClean="0">
                <a:solidFill>
                  <a:prstClr val="black"/>
                </a:solidFill>
                <a:latin typeface="Calibri"/>
              </a:rPr>
              <a:t>GEC_2018</a:t>
            </a:r>
            <a:endParaRPr lang="en-US" sz="9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5190607" y="1141703"/>
            <a:ext cx="3776747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8600" indent="-2286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Increase in plasma density with power:</a:t>
            </a:r>
          </a:p>
          <a:p>
            <a:pPr marL="404813" indent="-176213"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Shorter skin-depth improves inductive coupling.</a:t>
            </a:r>
          </a:p>
          <a:p>
            <a:pPr marL="404813" indent="-176213"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Thinner sheath reduces capacitive power transfer.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Less ion acceleration improves ionization efficiency ([e]/power)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  <a:buFont typeface="Symbol" pitchFamily="18" charset="2"/>
              <a:buChar char="·"/>
            </a:pPr>
            <a:r>
              <a:rPr kumimoji="1" lang="en-US" altLang="ko-KR" sz="2000" b="1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Ar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/Cl</a:t>
            </a:r>
            <a:r>
              <a:rPr kumimoji="1" lang="en-US" altLang="ko-KR" sz="2000" b="1" baseline="-25000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2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 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= 65/35, 25 </a:t>
            </a:r>
            <a:r>
              <a:rPr kumimoji="1" lang="en-US" altLang="ko-KR" sz="2000" b="1" dirty="0" err="1">
                <a:solidFill>
                  <a:srgbClr val="000000"/>
                </a:solidFill>
                <a:latin typeface="Arial" charset="0"/>
                <a:ea typeface="굴림" charset="-127"/>
              </a:rPr>
              <a:t>mTorr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, </a:t>
            </a:r>
            <a:r>
              <a:rPr kumimoji="1" lang="en-US" altLang="ko-KR" sz="2000" b="1" dirty="0" err="1">
                <a:solidFill>
                  <a:srgbClr val="000000"/>
                </a:solidFill>
                <a:latin typeface="Arial" charset="0"/>
                <a:ea typeface="굴림" charset="-127"/>
              </a:rPr>
              <a:t>R</a:t>
            </a:r>
            <a:r>
              <a:rPr kumimoji="1" lang="en-US" altLang="ko-KR" sz="2000" b="1" baseline="-25000" dirty="0" err="1">
                <a:solidFill>
                  <a:srgbClr val="000000"/>
                </a:solidFill>
                <a:latin typeface="Arial" charset="0"/>
                <a:ea typeface="굴림" charset="-127"/>
              </a:rPr>
              <a:t>coil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 = 0.1 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  <a:sym typeface="Symbol"/>
              </a:rPr>
              <a:t></a:t>
            </a:r>
            <a:r>
              <a:rPr kumimoji="1" lang="en-US" altLang="ko-KR" sz="2000" b="1" dirty="0" smtClean="0">
                <a:solidFill>
                  <a:srgbClr val="000000"/>
                </a:solidFill>
                <a:latin typeface="Arial" charset="0"/>
                <a:ea typeface="굴림" charset="-127"/>
              </a:rPr>
              <a:t>,  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L</a:t>
            </a:r>
            <a:r>
              <a:rPr kumimoji="1" lang="en-US" altLang="ko-KR" sz="2000" b="1" baseline="-25000" dirty="0">
                <a:solidFill>
                  <a:srgbClr val="000000"/>
                </a:solidFill>
                <a:latin typeface="Arial" charset="0"/>
                <a:ea typeface="굴림" charset="-127"/>
              </a:rPr>
              <a:t>P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 = 100 </a:t>
            </a:r>
            <a:r>
              <a:rPr kumimoji="1" lang="en-US" altLang="ko-KR" sz="2000" b="1" dirty="0" err="1">
                <a:solidFill>
                  <a:srgbClr val="000000"/>
                </a:solidFill>
                <a:latin typeface="Arial" charset="0"/>
                <a:ea typeface="굴림" charset="-127"/>
              </a:rPr>
              <a:t>nH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, L</a:t>
            </a:r>
            <a:r>
              <a:rPr kumimoji="1" lang="en-US" altLang="ko-KR" sz="2000" b="1" baseline="-25000" dirty="0">
                <a:solidFill>
                  <a:srgbClr val="000000"/>
                </a:solidFill>
                <a:latin typeface="Arial" charset="0"/>
                <a:ea typeface="굴림" charset="-127"/>
              </a:rPr>
              <a:t>T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 = 5 </a:t>
            </a:r>
            <a:r>
              <a:rPr kumimoji="1" lang="en-US" altLang="ko-KR" sz="2000" b="1" dirty="0" err="1">
                <a:solidFill>
                  <a:srgbClr val="000000"/>
                </a:solidFill>
                <a:latin typeface="Arial" charset="0"/>
                <a:ea typeface="굴림" charset="-127"/>
              </a:rPr>
              <a:t>nH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, C</a:t>
            </a:r>
            <a:r>
              <a:rPr kumimoji="1" lang="en-US" altLang="ko-KR" sz="2000" b="1" baseline="-25000" dirty="0">
                <a:solidFill>
                  <a:srgbClr val="000000"/>
                </a:solidFill>
                <a:latin typeface="Arial" charset="0"/>
                <a:ea typeface="굴림" charset="-127"/>
              </a:rPr>
              <a:t>T</a:t>
            </a:r>
            <a:r>
              <a:rPr kumimoji="1" lang="en-US" altLang="ko-KR" sz="2000" b="1" dirty="0">
                <a:solidFill>
                  <a:srgbClr val="000000"/>
                </a:solidFill>
                <a:latin typeface="Arial" charset="0"/>
                <a:ea typeface="굴림" charset="-127"/>
              </a:rPr>
              <a:t> = 100 </a:t>
            </a:r>
            <a:r>
              <a:rPr kumimoji="1" lang="en-US" altLang="ko-KR" sz="2000" b="1" dirty="0" err="1" smtClean="0">
                <a:solidFill>
                  <a:srgbClr val="000000"/>
                </a:solidFill>
                <a:latin typeface="Arial" charset="0"/>
                <a:ea typeface="굴림" charset="-127"/>
              </a:rPr>
              <a:t>nF</a:t>
            </a:r>
            <a:endParaRPr kumimoji="1" lang="en-US" altLang="ko-KR" sz="2000" b="1" dirty="0">
              <a:solidFill>
                <a:srgbClr val="000000"/>
              </a:solidFill>
              <a:latin typeface="Arial" charset="0"/>
              <a:ea typeface="굴림" charset="-127"/>
            </a:endParaRPr>
          </a:p>
        </p:txBody>
      </p:sp>
      <p:pic>
        <p:nvPicPr>
          <p:cNvPr id="36866" name="Picture 2" descr="D:\UIGELT-1_D_MJK\WORDDOCS\projects\Matching_EH\match_13_v03_e_efficiency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5647"/>
            <a:ext cx="4924425" cy="3833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394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디자인 사용자 지정">
  <a:themeElements>
    <a:clrScheme name="디자인 사용자 지정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디자인 사용자 지정">
      <a:majorFont>
        <a:latin typeface="굴림"/>
        <a:ea typeface="굴림"/>
        <a:cs typeface=""/>
      </a:majorFont>
      <a:minorFont>
        <a:latin typeface="굴림"/>
        <a:ea typeface="굴림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디자인 사용자 지정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디자인 사용자 지정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디자인 사용자 지정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9_Default Design">
  <a:themeElements>
    <a:clrScheme name="2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2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0_Default Design">
  <a:themeElements>
    <a:clrScheme name="1_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76547</TotalTime>
  <Words>1558</Words>
  <Application>Microsoft Office PowerPoint</Application>
  <PresentationFormat>On-screen Show (4:3)</PresentationFormat>
  <Paragraphs>213</Paragraphs>
  <Slides>19</Slides>
  <Notes>9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9" baseType="lpstr">
      <vt:lpstr>Arial</vt:lpstr>
      <vt:lpstr>MS PGothic</vt:lpstr>
      <vt:lpstr>宋体</vt:lpstr>
      <vt:lpstr>Symbol</vt:lpstr>
      <vt:lpstr>Wingdings</vt:lpstr>
      <vt:lpstr>Times New Roman</vt:lpstr>
      <vt:lpstr>HY견고딕</vt:lpstr>
      <vt:lpstr>PMingLiU</vt:lpstr>
      <vt:lpstr>Arial Unicode MS</vt:lpstr>
      <vt:lpstr>굴림</vt:lpstr>
      <vt:lpstr>Calibri</vt:lpstr>
      <vt:lpstr>HY헤드라인M</vt:lpstr>
      <vt:lpstr>2_Default Design</vt:lpstr>
      <vt:lpstr>디자인 사용자 지정</vt:lpstr>
      <vt:lpstr>1_Office Theme</vt:lpstr>
      <vt:lpstr>18_Default Design</vt:lpstr>
      <vt:lpstr>19_Default Design</vt:lpstr>
      <vt:lpstr>Office 主题​​</vt:lpstr>
      <vt:lpstr>20_Default Design</vt:lpstr>
      <vt:lpstr>Equation</vt:lpstr>
      <vt:lpstr>PowerPoint Presentation</vt:lpstr>
      <vt:lpstr>AGENDA</vt:lpstr>
      <vt:lpstr>POWER INTO ICP: LOAD ON TRANSMISSION LINE</vt:lpstr>
      <vt:lpstr>POWER INTO PLASMA: MATCHING NETWORK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Cullen College of Engineering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vmdonnel</dc:creator>
  <cp:lastModifiedBy>Mark J. Kushner</cp:lastModifiedBy>
  <cp:revision>1897</cp:revision>
  <cp:lastPrinted>2017-10-03T17:52:54Z</cp:lastPrinted>
  <dcterms:created xsi:type="dcterms:W3CDTF">2009-10-14T21:04:03Z</dcterms:created>
  <dcterms:modified xsi:type="dcterms:W3CDTF">2019-01-14T13:21:21Z</dcterms:modified>
</cp:coreProperties>
</file>