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  <p:sldMasterId id="2147483672" r:id="rId3"/>
  </p:sldMasterIdLst>
  <p:notesMasterIdLst>
    <p:notesMasterId r:id="rId28"/>
  </p:notesMasterIdLst>
  <p:sldIdLst>
    <p:sldId id="257" r:id="rId4"/>
    <p:sldId id="299" r:id="rId5"/>
    <p:sldId id="259" r:id="rId6"/>
    <p:sldId id="260" r:id="rId7"/>
    <p:sldId id="298" r:id="rId8"/>
    <p:sldId id="263" r:id="rId9"/>
    <p:sldId id="261" r:id="rId10"/>
    <p:sldId id="267" r:id="rId11"/>
    <p:sldId id="282" r:id="rId12"/>
    <p:sldId id="283" r:id="rId13"/>
    <p:sldId id="272" r:id="rId14"/>
    <p:sldId id="284" r:id="rId15"/>
    <p:sldId id="286" r:id="rId16"/>
    <p:sldId id="292" r:id="rId17"/>
    <p:sldId id="290" r:id="rId18"/>
    <p:sldId id="295" r:id="rId19"/>
    <p:sldId id="293" r:id="rId20"/>
    <p:sldId id="288" r:id="rId21"/>
    <p:sldId id="296" r:id="rId22"/>
    <p:sldId id="285" r:id="rId23"/>
    <p:sldId id="273" r:id="rId24"/>
    <p:sldId id="297" r:id="rId25"/>
    <p:sldId id="275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14" y="-10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D44688ED-D425-4E20-B129-7ACB88A1EE2F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1" tIns="45716" rIns="91431" bIns="4571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D308C3F9-12E5-4EB6-9998-0FC267D32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97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 txBox="1">
            <a:spLocks noGrp="1" noChangeArrowheads="1"/>
          </p:cNvSpPr>
          <p:nvPr/>
        </p:nvSpPr>
        <p:spPr bwMode="auto">
          <a:xfrm>
            <a:off x="3884960" y="8685397"/>
            <a:ext cx="2971490" cy="45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6" rIns="91413" bIns="45706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1F787BC-C533-4D1F-9D5D-50F0D0BD50E7}" type="slidenum">
              <a:rPr lang="en-US" altLang="zh-CN" sz="1300">
                <a:solidFill>
                  <a:prstClr val="black"/>
                </a:solidFill>
                <a:latin typeface="Arial" charset="0"/>
                <a:ea typeface="MS PGothic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zh-CN" sz="130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86510" y="8686958"/>
            <a:ext cx="2971490" cy="45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9" tIns="45695" rIns="91389" bIns="45695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EF68B4C8-37C3-4960-9CE7-D6E59D553AD3}" type="slidenum">
              <a:rPr lang="en-US" altLang="zh-CN" sz="1300">
                <a:solidFill>
                  <a:prstClr val="black"/>
                </a:solidFill>
                <a:latin typeface="Times New Roman" pitchFamily="18" charset="0"/>
                <a:ea typeface="MS PGothic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zh-CN" sz="1300">
              <a:solidFill>
                <a:prstClr val="black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5063" y="673100"/>
            <a:ext cx="4595812" cy="344805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410" y="4347378"/>
            <a:ext cx="5065180" cy="4122755"/>
          </a:xfrm>
          <a:noFill/>
        </p:spPr>
        <p:txBody>
          <a:bodyPr lIns="86453" tIns="43225" rIns="86453" bIns="43225"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584" indent="-28560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2439" indent="-22848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99412" indent="-22848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6389" indent="-22848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3364" indent="-228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0340" indent="-228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7315" indent="-228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4290" indent="-228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7E34800F-E9F6-4E7B-9E91-EF393DA75BB6}" type="slidenum">
              <a:rPr lang="en-US">
                <a:solidFill>
                  <a:prstClr val="black"/>
                </a:solidFill>
              </a:rPr>
              <a:pPr eaLnBrk="1" hangingPunct="1"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38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0" tIns="45690" rIns="91380" bIns="45690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586972F-4411-42BE-8759-39F674B32FCA}" type="slidenum">
              <a:rPr lang="en-US" sz="1300">
                <a:solidFill>
                  <a:prstClr val="black"/>
                </a:solidFill>
                <a:latin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3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5063" y="673100"/>
            <a:ext cx="4595812" cy="3448050"/>
          </a:xfrm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346579"/>
            <a:ext cx="5067300" cy="4122738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6444" tIns="43220" rIns="86444" bIns="43220"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584" indent="-28560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2439" indent="-22848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99412" indent="-22848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6389" indent="-22848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3364" indent="-228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0340" indent="-228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7315" indent="-228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4290" indent="-228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7E34800F-E9F6-4E7B-9E91-EF393DA75BB6}" type="slidenum">
              <a:rPr lang="en-US">
                <a:solidFill>
                  <a:prstClr val="black"/>
                </a:solidFill>
              </a:rPr>
              <a:pPr eaLnBrk="1" hangingPunct="1"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38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0" tIns="45690" rIns="91380" bIns="45690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586972F-4411-42BE-8759-39F674B32FCA}" type="slidenum">
              <a:rPr lang="en-US" sz="1300">
                <a:solidFill>
                  <a:prstClr val="black"/>
                </a:solidFill>
                <a:latin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3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5063" y="673100"/>
            <a:ext cx="4595812" cy="3448050"/>
          </a:xfrm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346579"/>
            <a:ext cx="5067300" cy="4122738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6444" tIns="43220" rIns="86444" bIns="43220"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584" indent="-28560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2439" indent="-22848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99412" indent="-22848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6389" indent="-22848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3364" indent="-228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0340" indent="-228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7315" indent="-228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4290" indent="-228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7E34800F-E9F6-4E7B-9E91-EF393DA75BB6}" type="slidenum">
              <a:rPr lang="en-US">
                <a:solidFill>
                  <a:prstClr val="black"/>
                </a:solidFill>
              </a:rPr>
              <a:pPr eaLnBrk="1" hangingPunct="1"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38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0" tIns="45690" rIns="91380" bIns="45690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586972F-4411-42BE-8759-39F674B32FCA}" type="slidenum">
              <a:rPr lang="en-US" sz="1300">
                <a:solidFill>
                  <a:prstClr val="black"/>
                </a:solidFill>
                <a:latin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3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5063" y="673100"/>
            <a:ext cx="4595812" cy="3448050"/>
          </a:xfrm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346579"/>
            <a:ext cx="5067300" cy="4122738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6444" tIns="43220" rIns="86444" bIns="43220"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584" indent="-28560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2439" indent="-22848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99412" indent="-22848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6389" indent="-22848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3364" indent="-228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0340" indent="-228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7315" indent="-228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4290" indent="-228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7E34800F-E9F6-4E7B-9E91-EF393DA75BB6}" type="slidenum">
              <a:rPr lang="en-US">
                <a:solidFill>
                  <a:prstClr val="black"/>
                </a:solidFill>
              </a:rPr>
              <a:pPr eaLnBrk="1" hangingPunct="1"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38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0" tIns="45690" rIns="91380" bIns="45690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586972F-4411-42BE-8759-39F674B32FCA}" type="slidenum">
              <a:rPr lang="en-US" sz="1300">
                <a:solidFill>
                  <a:prstClr val="black"/>
                </a:solidFill>
                <a:latin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3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5063" y="673100"/>
            <a:ext cx="4595812" cy="3448050"/>
          </a:xfrm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346579"/>
            <a:ext cx="5067300" cy="4122738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6444" tIns="43220" rIns="86444" bIns="43220"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584" indent="-28560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2439" indent="-22848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99412" indent="-22848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6389" indent="-22848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3364" indent="-228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0340" indent="-228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7315" indent="-228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4290" indent="-228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7E34800F-E9F6-4E7B-9E91-EF393DA75BB6}" type="slidenum">
              <a:rPr lang="en-US">
                <a:solidFill>
                  <a:prstClr val="black"/>
                </a:solidFill>
              </a:rPr>
              <a:pPr eaLnBrk="1" hangingPunct="1"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38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0" tIns="45690" rIns="91380" bIns="45690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586972F-4411-42BE-8759-39F674B32FCA}" type="slidenum">
              <a:rPr lang="en-US" sz="1300">
                <a:solidFill>
                  <a:prstClr val="black"/>
                </a:solidFill>
                <a:latin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3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5063" y="673100"/>
            <a:ext cx="4595812" cy="3448050"/>
          </a:xfrm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346579"/>
            <a:ext cx="5067300" cy="4122738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6444" tIns="43220" rIns="86444" bIns="43220"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584" indent="-28560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2439" indent="-22848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99412" indent="-22848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6389" indent="-22848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3364" indent="-228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0340" indent="-228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7315" indent="-228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4290" indent="-228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7E34800F-E9F6-4E7B-9E91-EF393DA75BB6}" type="slidenum">
              <a:rPr lang="en-US">
                <a:solidFill>
                  <a:prstClr val="black"/>
                </a:solidFill>
              </a:rPr>
              <a:pPr eaLnBrk="1" hangingPunct="1"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38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0" tIns="45690" rIns="91380" bIns="45690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586972F-4411-42BE-8759-39F674B32FCA}" type="slidenum">
              <a:rPr lang="en-US" sz="1300">
                <a:solidFill>
                  <a:prstClr val="black"/>
                </a:solidFill>
                <a:latin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3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5063" y="673100"/>
            <a:ext cx="4595812" cy="3448050"/>
          </a:xfrm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346579"/>
            <a:ext cx="5067300" cy="4122738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6444" tIns="43220" rIns="86444" bIns="43220"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584" indent="-28560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2439" indent="-22848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99412" indent="-22848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6389" indent="-22848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3364" indent="-228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0340" indent="-228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7315" indent="-228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4290" indent="-228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7E34800F-E9F6-4E7B-9E91-EF393DA75BB6}" type="slidenum">
              <a:rPr lang="en-US">
                <a:solidFill>
                  <a:prstClr val="black"/>
                </a:solidFill>
              </a:rPr>
              <a:pPr eaLnBrk="1" hangingPunct="1"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38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0" tIns="45690" rIns="91380" bIns="45690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586972F-4411-42BE-8759-39F674B32FCA}" type="slidenum">
              <a:rPr lang="en-US" sz="1300">
                <a:solidFill>
                  <a:prstClr val="black"/>
                </a:solidFill>
                <a:latin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3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5063" y="673100"/>
            <a:ext cx="4595812" cy="3448050"/>
          </a:xfrm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346579"/>
            <a:ext cx="5067300" cy="4122738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6444" tIns="43220" rIns="86444" bIns="43220"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584" indent="-28560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2439" indent="-22848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99412" indent="-22848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6389" indent="-22848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3364" indent="-228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0340" indent="-228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7315" indent="-228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4290" indent="-228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7E34800F-E9F6-4E7B-9E91-EF393DA75BB6}" type="slidenum">
              <a:rPr lang="en-US">
                <a:solidFill>
                  <a:prstClr val="black"/>
                </a:solidFill>
              </a:rPr>
              <a:pPr eaLnBrk="1" hangingPunct="1"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38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0" tIns="45690" rIns="91380" bIns="45690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586972F-4411-42BE-8759-39F674B32FCA}" type="slidenum">
              <a:rPr lang="en-US" sz="1300">
                <a:solidFill>
                  <a:prstClr val="black"/>
                </a:solidFill>
                <a:latin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3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5063" y="673100"/>
            <a:ext cx="4595812" cy="3448050"/>
          </a:xfrm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346579"/>
            <a:ext cx="5067300" cy="4122738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6444" tIns="43220" rIns="86444" bIns="43220"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584" indent="-28560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2439" indent="-22848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99412" indent="-22848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6389" indent="-22848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3364" indent="-228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0340" indent="-228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7315" indent="-228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4290" indent="-228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7E34800F-E9F6-4E7B-9E91-EF393DA75BB6}" type="slidenum">
              <a:rPr lang="en-US">
                <a:solidFill>
                  <a:prstClr val="black"/>
                </a:solidFill>
              </a:rPr>
              <a:pPr eaLnBrk="1" hangingPunct="1"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38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0" tIns="45690" rIns="91380" bIns="45690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586972F-4411-42BE-8759-39F674B32FCA}" type="slidenum">
              <a:rPr lang="en-US" sz="1300">
                <a:solidFill>
                  <a:prstClr val="black"/>
                </a:solidFill>
                <a:latin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3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5063" y="673100"/>
            <a:ext cx="4595812" cy="3448050"/>
          </a:xfrm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346579"/>
            <a:ext cx="5067300" cy="4122738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6444" tIns="43220" rIns="86444" bIns="43220"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584" indent="-28560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2439" indent="-22848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99412" indent="-22848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6389" indent="-22848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3364" indent="-228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0340" indent="-228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7315" indent="-228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4290" indent="-228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7E34800F-E9F6-4E7B-9E91-EF393DA75BB6}" type="slidenum">
              <a:rPr lang="en-US">
                <a:solidFill>
                  <a:prstClr val="black"/>
                </a:solidFill>
              </a:rPr>
              <a:pPr eaLnBrk="1" hangingPunct="1"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38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0" tIns="45690" rIns="91380" bIns="45690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586972F-4411-42BE-8759-39F674B32FCA}" type="slidenum">
              <a:rPr lang="en-US" sz="1300">
                <a:solidFill>
                  <a:prstClr val="black"/>
                </a:solidFill>
                <a:latin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3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5063" y="673100"/>
            <a:ext cx="4595812" cy="3448050"/>
          </a:xfrm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346579"/>
            <a:ext cx="5067300" cy="4122738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6444" tIns="43220" rIns="86444" bIns="43220"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 txBox="1">
            <a:spLocks noGrp="1" noChangeArrowheads="1"/>
          </p:cNvSpPr>
          <p:nvPr/>
        </p:nvSpPr>
        <p:spPr bwMode="auto">
          <a:xfrm>
            <a:off x="3884960" y="8685397"/>
            <a:ext cx="2971490" cy="45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6" rIns="91413" bIns="45706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EA83BBC1-766D-4523-82E1-ACA82AAE5FE6}" type="slidenum">
              <a:rPr lang="en-US" altLang="zh-CN" sz="1300">
                <a:solidFill>
                  <a:prstClr val="black"/>
                </a:solidFill>
                <a:latin typeface="Arial" charset="0"/>
                <a:ea typeface="MS PGothic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zh-CN" sz="130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86510" y="8686958"/>
            <a:ext cx="2971490" cy="45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9" tIns="45695" rIns="91389" bIns="45695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E1310C85-0804-47ED-A9E3-A45B4516E36A}" type="slidenum">
              <a:rPr lang="en-US" altLang="zh-CN" sz="1300">
                <a:solidFill>
                  <a:prstClr val="black"/>
                </a:solidFill>
                <a:latin typeface="Times New Roman" pitchFamily="18" charset="0"/>
                <a:ea typeface="MS PGothic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zh-CN" sz="1300">
              <a:solidFill>
                <a:prstClr val="black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5063" y="673100"/>
            <a:ext cx="4595812" cy="344805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410" y="4347378"/>
            <a:ext cx="5065180" cy="4122755"/>
          </a:xfrm>
          <a:noFill/>
        </p:spPr>
        <p:txBody>
          <a:bodyPr lIns="86453" tIns="43225" rIns="86453" bIns="43225"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584" indent="-28560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2439" indent="-22848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99412" indent="-22848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6389" indent="-22848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3364" indent="-228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0340" indent="-228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7315" indent="-228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4290" indent="-228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7E34800F-E9F6-4E7B-9E91-EF393DA75BB6}" type="slidenum">
              <a:rPr lang="en-US">
                <a:solidFill>
                  <a:prstClr val="black"/>
                </a:solidFill>
              </a:rPr>
              <a:pPr eaLnBrk="1" hangingPunct="1"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38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0" tIns="45690" rIns="91380" bIns="45690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586972F-4411-42BE-8759-39F674B32FCA}" type="slidenum">
              <a:rPr lang="en-US" sz="1300">
                <a:solidFill>
                  <a:prstClr val="black"/>
                </a:solidFill>
                <a:latin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3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5063" y="673100"/>
            <a:ext cx="4595812" cy="3448050"/>
          </a:xfrm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346579"/>
            <a:ext cx="5067300" cy="4122738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6444" tIns="43220" rIns="86444" bIns="43220"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584" indent="-28560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2439" indent="-22848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99412" indent="-22848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6389" indent="-22848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3364" indent="-228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0340" indent="-228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7315" indent="-228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4290" indent="-228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7E34800F-E9F6-4E7B-9E91-EF393DA75BB6}" type="slidenum">
              <a:rPr lang="en-US">
                <a:solidFill>
                  <a:prstClr val="black"/>
                </a:solidFill>
              </a:rPr>
              <a:pPr eaLnBrk="1" hangingPunct="1"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38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0" tIns="45690" rIns="91380" bIns="45690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586972F-4411-42BE-8759-39F674B32FCA}" type="slidenum">
              <a:rPr lang="en-US" sz="1300">
                <a:solidFill>
                  <a:prstClr val="black"/>
                </a:solidFill>
                <a:latin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3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5063" y="673100"/>
            <a:ext cx="4595812" cy="3448050"/>
          </a:xfrm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346579"/>
            <a:ext cx="5067300" cy="4122738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6444" tIns="43220" rIns="86444" bIns="43220"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 txBox="1">
            <a:spLocks noGrp="1" noChangeArrowheads="1"/>
          </p:cNvSpPr>
          <p:nvPr/>
        </p:nvSpPr>
        <p:spPr bwMode="auto">
          <a:xfrm>
            <a:off x="3884960" y="8685397"/>
            <a:ext cx="2971490" cy="45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6" rIns="91413" bIns="45706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EA83BBC1-766D-4523-82E1-ACA82AAE5FE6}" type="slidenum">
              <a:rPr lang="en-US" altLang="zh-CN" sz="1300">
                <a:solidFill>
                  <a:prstClr val="black"/>
                </a:solidFill>
                <a:latin typeface="Arial" charset="0"/>
                <a:ea typeface="MS PGothic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zh-CN" sz="130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86510" y="8686958"/>
            <a:ext cx="2971490" cy="45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9" tIns="45695" rIns="91389" bIns="45695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E1310C85-0804-47ED-A9E3-A45B4516E36A}" type="slidenum">
              <a:rPr lang="en-US" altLang="zh-CN" sz="1300">
                <a:solidFill>
                  <a:prstClr val="black"/>
                </a:solidFill>
                <a:latin typeface="Times New Roman" pitchFamily="18" charset="0"/>
                <a:ea typeface="MS PGothic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zh-CN" sz="1300">
              <a:solidFill>
                <a:prstClr val="black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5063" y="673100"/>
            <a:ext cx="4595812" cy="344805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410" y="4347378"/>
            <a:ext cx="5065180" cy="4122755"/>
          </a:xfrm>
          <a:noFill/>
        </p:spPr>
        <p:txBody>
          <a:bodyPr lIns="86453" tIns="43225" rIns="86453" bIns="43225"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 txBox="1">
            <a:spLocks noGrp="1" noChangeArrowheads="1"/>
          </p:cNvSpPr>
          <p:nvPr/>
        </p:nvSpPr>
        <p:spPr bwMode="auto">
          <a:xfrm>
            <a:off x="3884960" y="8685397"/>
            <a:ext cx="2971490" cy="45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6" rIns="91413" bIns="45706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EA83BBC1-766D-4523-82E1-ACA82AAE5FE6}" type="slidenum">
              <a:rPr lang="en-US" altLang="zh-CN" sz="1300">
                <a:solidFill>
                  <a:prstClr val="black"/>
                </a:solidFill>
                <a:latin typeface="Arial" charset="0"/>
                <a:ea typeface="MS PGothic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zh-CN" sz="130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86510" y="8686958"/>
            <a:ext cx="2971490" cy="45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9" tIns="45695" rIns="91389" bIns="45695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E1310C85-0804-47ED-A9E3-A45B4516E36A}" type="slidenum">
              <a:rPr lang="en-US" altLang="zh-CN" sz="1300">
                <a:solidFill>
                  <a:prstClr val="black"/>
                </a:solidFill>
                <a:latin typeface="Times New Roman" pitchFamily="18" charset="0"/>
                <a:ea typeface="MS PGothic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zh-CN" sz="1300">
              <a:solidFill>
                <a:prstClr val="black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5063" y="673100"/>
            <a:ext cx="4595812" cy="344805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410" y="4347378"/>
            <a:ext cx="5065180" cy="4122755"/>
          </a:xfrm>
          <a:noFill/>
        </p:spPr>
        <p:txBody>
          <a:bodyPr lIns="86453" tIns="43225" rIns="86453" bIns="43225"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 txBox="1">
            <a:spLocks noGrp="1" noChangeArrowheads="1"/>
          </p:cNvSpPr>
          <p:nvPr/>
        </p:nvSpPr>
        <p:spPr bwMode="auto">
          <a:xfrm>
            <a:off x="3884960" y="8685397"/>
            <a:ext cx="2971490" cy="45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6" rIns="91413" bIns="45706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EA83BBC1-766D-4523-82E1-ACA82AAE5FE6}" type="slidenum">
              <a:rPr lang="en-US" altLang="zh-CN" sz="1300">
                <a:solidFill>
                  <a:prstClr val="black"/>
                </a:solidFill>
                <a:latin typeface="Arial" charset="0"/>
                <a:ea typeface="MS PGothic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zh-CN" sz="130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86510" y="8686958"/>
            <a:ext cx="2971490" cy="45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9" tIns="45695" rIns="91389" bIns="45695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E1310C85-0804-47ED-A9E3-A45B4516E36A}" type="slidenum">
              <a:rPr lang="en-US" altLang="zh-CN" sz="1300">
                <a:solidFill>
                  <a:prstClr val="black"/>
                </a:solidFill>
                <a:latin typeface="Times New Roman" pitchFamily="18" charset="0"/>
                <a:ea typeface="MS PGothic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zh-CN" sz="1300">
              <a:solidFill>
                <a:prstClr val="black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5063" y="673100"/>
            <a:ext cx="4595812" cy="344805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410" y="4347378"/>
            <a:ext cx="5065180" cy="4122755"/>
          </a:xfrm>
          <a:noFill/>
        </p:spPr>
        <p:txBody>
          <a:bodyPr lIns="86453" tIns="43225" rIns="86453" bIns="43225"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 txBox="1">
            <a:spLocks noGrp="1" noChangeArrowheads="1"/>
          </p:cNvSpPr>
          <p:nvPr/>
        </p:nvSpPr>
        <p:spPr bwMode="auto">
          <a:xfrm>
            <a:off x="3884960" y="8685397"/>
            <a:ext cx="2971490" cy="45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6" rIns="91413" bIns="45706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EA83BBC1-766D-4523-82E1-ACA82AAE5FE6}" type="slidenum">
              <a:rPr lang="en-US" altLang="zh-CN" sz="1300">
                <a:solidFill>
                  <a:prstClr val="black"/>
                </a:solidFill>
                <a:latin typeface="Arial" charset="0"/>
                <a:ea typeface="MS PGothic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zh-CN" sz="130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86510" y="8686958"/>
            <a:ext cx="2971490" cy="45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9" tIns="45695" rIns="91389" bIns="45695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E1310C85-0804-47ED-A9E3-A45B4516E36A}" type="slidenum">
              <a:rPr lang="en-US" altLang="zh-CN" sz="1300">
                <a:solidFill>
                  <a:prstClr val="black"/>
                </a:solidFill>
                <a:latin typeface="Times New Roman" pitchFamily="18" charset="0"/>
                <a:ea typeface="MS PGothic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zh-CN" sz="1300">
              <a:solidFill>
                <a:prstClr val="black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5063" y="673100"/>
            <a:ext cx="4595812" cy="344805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410" y="4347378"/>
            <a:ext cx="5065180" cy="4122755"/>
          </a:xfrm>
          <a:noFill/>
        </p:spPr>
        <p:txBody>
          <a:bodyPr lIns="86453" tIns="43225" rIns="86453" bIns="43225"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02608" indent="-270234" defTabSz="9142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080935" indent="-216187" defTabSz="9142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13310" indent="-216187" defTabSz="9142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1945684" indent="-216187" defTabSz="9142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378058" indent="-216187" defTabSz="9142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810432" indent="-216187" defTabSz="9142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242805" indent="-216187" defTabSz="9142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675179" indent="-216187" defTabSz="9142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347D060-3483-4D83-836E-E3E60D1E9351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3100"/>
            <a:ext cx="4598988" cy="3449638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4458" y="4346727"/>
            <a:ext cx="5069086" cy="4122964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6196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2545" indent="-270210" defTabSz="896196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0838" indent="-216167" defTabSz="896196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3172" indent="-216167" defTabSz="896196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5508" indent="-216167" defTabSz="896196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77844" indent="-216167" defTabSz="8961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0179" indent="-216167" defTabSz="8961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2515" indent="-216167" defTabSz="8961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74851" indent="-216167" defTabSz="8961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805FCEA-6A4C-46E8-92F0-3E2DDB176C95}" type="slidenum">
              <a:rPr lang="en-US" altLang="en-US" sz="1400">
                <a:solidFill>
                  <a:prstClr val="black"/>
                </a:solidFill>
              </a:rPr>
              <a:pPr eaLnBrk="1" hangingPunct="1"/>
              <a:t>7</a:t>
            </a:fld>
            <a:endParaRPr lang="en-US" altLang="en-US" sz="1400" dirty="0">
              <a:solidFill>
                <a:prstClr val="black"/>
              </a:solidFill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7412"/>
          </a:xfrm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6" y="4345217"/>
            <a:ext cx="5030391" cy="4110869"/>
          </a:xfrm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584" indent="-28560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2439" indent="-22848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99412" indent="-22848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6389" indent="-22848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3364" indent="-228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0340" indent="-228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7315" indent="-228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4290" indent="-228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7E34800F-E9F6-4E7B-9E91-EF393DA75BB6}" type="slidenum">
              <a:rPr lang="en-US">
                <a:solidFill>
                  <a:prstClr val="black"/>
                </a:solidFill>
              </a:rPr>
              <a:pPr eaLnBrk="1" hangingPunct="1"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38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0" tIns="45690" rIns="91380" bIns="45690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586972F-4411-42BE-8759-39F674B32FCA}" type="slidenum">
              <a:rPr lang="en-US" sz="1300">
                <a:solidFill>
                  <a:prstClr val="black"/>
                </a:solidFill>
                <a:latin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3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5063" y="673100"/>
            <a:ext cx="4595812" cy="3448050"/>
          </a:xfrm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346579"/>
            <a:ext cx="5067300" cy="4122738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6444" tIns="43220" rIns="86444" bIns="43220"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584" indent="-28560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2439" indent="-22848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99412" indent="-22848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6389" indent="-22848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3364" indent="-228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0340" indent="-228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7315" indent="-228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4290" indent="-228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7E34800F-E9F6-4E7B-9E91-EF393DA75BB6}" type="slidenum">
              <a:rPr lang="en-US">
                <a:solidFill>
                  <a:prstClr val="black"/>
                </a:solidFill>
              </a:rPr>
              <a:pPr eaLnBrk="1" hangingPunct="1"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38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0" tIns="45690" rIns="91380" bIns="45690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586972F-4411-42BE-8759-39F674B32FCA}" type="slidenum">
              <a:rPr lang="en-US" sz="1300">
                <a:solidFill>
                  <a:prstClr val="black"/>
                </a:solidFill>
                <a:latin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3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5063" y="673100"/>
            <a:ext cx="4595812" cy="3448050"/>
          </a:xfrm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346579"/>
            <a:ext cx="5067300" cy="4122738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6444" tIns="43220" rIns="86444" bIns="43220"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A6075-5ECF-4347-B666-E797CF30A5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815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5E952-05ED-4D5E-9EBD-022650EC47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938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08654-02C6-41C5-A778-A55CFED8F2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33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6BB9A-DF08-4AA3-A086-273EFFF6F2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234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93998-9BBB-4EB0-B2DE-A642F55955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848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EF189-926B-42C8-824F-194A9E9C7A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403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331F8-B7BD-4079-9DC4-BF8BF65434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4565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AE09B-3BD7-45C0-8CD8-EFA0C3C1CD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698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3359B-EEF4-40E4-A5CC-B63739F010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635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C01D1-1C44-4AF5-9521-131092DEB4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85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78B7F-8AE7-4494-8D90-0E716D375D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166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A6075-5ECF-4347-B666-E797CF30A5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1893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5E952-05ED-4D5E-9EBD-022650EC47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9874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08654-02C6-41C5-A778-A55CFED8F2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8042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6BB9A-DF08-4AA3-A086-273EFFF6F2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274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93998-9BBB-4EB0-B2DE-A642F55955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3498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EF189-926B-42C8-824F-194A9E9C7A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9524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331F8-B7BD-4079-9DC4-BF8BF65434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896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AE09B-3BD7-45C0-8CD8-EFA0C3C1CD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9585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3359B-EEF4-40E4-A5CC-B63739F010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8471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C01D1-1C44-4AF5-9521-131092DEB4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5707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78B7F-8AE7-4494-8D90-0E716D375D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45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E576B9-BF90-4363-B34E-631F45AAA11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694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E576B9-BF90-4363-B34E-631F45AAA11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10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7" Type="http://schemas.openxmlformats.org/officeDocument/2006/relationships/image" Target="../media/image13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tiff"/><Relationship Id="rId5" Type="http://schemas.openxmlformats.org/officeDocument/2006/relationships/image" Target="../media/image18.tiff"/><Relationship Id="rId4" Type="http://schemas.openxmlformats.org/officeDocument/2006/relationships/image" Target="../media/image17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tiff"/><Relationship Id="rId4" Type="http://schemas.openxmlformats.org/officeDocument/2006/relationships/image" Target="../media/image21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7" Type="http://schemas.openxmlformats.org/officeDocument/2006/relationships/image" Target="../media/image26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tiff"/><Relationship Id="rId5" Type="http://schemas.openxmlformats.org/officeDocument/2006/relationships/image" Target="../media/image25.tiff"/><Relationship Id="rId4" Type="http://schemas.openxmlformats.org/officeDocument/2006/relationships/image" Target="../media/image24.tif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tiff"/><Relationship Id="rId3" Type="http://schemas.openxmlformats.org/officeDocument/2006/relationships/image" Target="../media/image27.gif"/><Relationship Id="rId7" Type="http://schemas.openxmlformats.org/officeDocument/2006/relationships/image" Target="../media/image26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tiff"/><Relationship Id="rId11" Type="http://schemas.openxmlformats.org/officeDocument/2006/relationships/image" Target="../media/image34.tiff"/><Relationship Id="rId5" Type="http://schemas.openxmlformats.org/officeDocument/2006/relationships/image" Target="../media/image29.gif"/><Relationship Id="rId10" Type="http://schemas.openxmlformats.org/officeDocument/2006/relationships/image" Target="../media/image33.tiff"/><Relationship Id="rId4" Type="http://schemas.openxmlformats.org/officeDocument/2006/relationships/image" Target="../media/image28.tiff"/><Relationship Id="rId9" Type="http://schemas.openxmlformats.org/officeDocument/2006/relationships/image" Target="../media/image32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image" Target="../media/image36.tiff"/><Relationship Id="rId7" Type="http://schemas.openxmlformats.org/officeDocument/2006/relationships/image" Target="../media/image40.tiff"/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tiff"/><Relationship Id="rId5" Type="http://schemas.openxmlformats.org/officeDocument/2006/relationships/image" Target="../media/image38.tiff"/><Relationship Id="rId4" Type="http://schemas.openxmlformats.org/officeDocument/2006/relationships/image" Target="../media/image37.tiff"/><Relationship Id="rId9" Type="http://schemas.openxmlformats.org/officeDocument/2006/relationships/image" Target="../media/image15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tiff"/><Relationship Id="rId4" Type="http://schemas.openxmlformats.org/officeDocument/2006/relationships/image" Target="../media/image42.tif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tiff"/><Relationship Id="rId3" Type="http://schemas.openxmlformats.org/officeDocument/2006/relationships/image" Target="../media/image44.gif"/><Relationship Id="rId7" Type="http://schemas.openxmlformats.org/officeDocument/2006/relationships/image" Target="../media/image47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tiff"/><Relationship Id="rId5" Type="http://schemas.openxmlformats.org/officeDocument/2006/relationships/image" Target="../media/image45.tiff"/><Relationship Id="rId10" Type="http://schemas.openxmlformats.org/officeDocument/2006/relationships/image" Target="../media/image34.tiff"/><Relationship Id="rId4" Type="http://schemas.openxmlformats.org/officeDocument/2006/relationships/image" Target="../media/image29.gif"/><Relationship Id="rId9" Type="http://schemas.openxmlformats.org/officeDocument/2006/relationships/image" Target="../media/image41.tif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image" Target="../media/image50.tiff"/><Relationship Id="rId7" Type="http://schemas.openxmlformats.org/officeDocument/2006/relationships/image" Target="../media/image39.tiff"/><Relationship Id="rId2" Type="http://schemas.openxmlformats.org/officeDocument/2006/relationships/image" Target="../media/image49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tiff"/><Relationship Id="rId5" Type="http://schemas.openxmlformats.org/officeDocument/2006/relationships/image" Target="../media/image52.tiff"/><Relationship Id="rId4" Type="http://schemas.openxmlformats.org/officeDocument/2006/relationships/image" Target="../media/image51.tiff"/><Relationship Id="rId9" Type="http://schemas.openxmlformats.org/officeDocument/2006/relationships/image" Target="../media/image15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tiff"/><Relationship Id="rId4" Type="http://schemas.openxmlformats.org/officeDocument/2006/relationships/image" Target="../media/image54.tif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gif"/><Relationship Id="rId3" Type="http://schemas.openxmlformats.org/officeDocument/2006/relationships/image" Target="../media/image29.gif"/><Relationship Id="rId7" Type="http://schemas.openxmlformats.org/officeDocument/2006/relationships/image" Target="../media/image55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tiff"/><Relationship Id="rId5" Type="http://schemas.openxmlformats.org/officeDocument/2006/relationships/image" Target="../media/image56.gif"/><Relationship Id="rId10" Type="http://schemas.openxmlformats.org/officeDocument/2006/relationships/image" Target="../media/image34.tiff"/><Relationship Id="rId4" Type="http://schemas.openxmlformats.org/officeDocument/2006/relationships/image" Target="../media/image45.tiff"/><Relationship Id="rId9" Type="http://schemas.openxmlformats.org/officeDocument/2006/relationships/image" Target="../media/image59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tiff"/><Relationship Id="rId7" Type="http://schemas.openxmlformats.org/officeDocument/2006/relationships/image" Target="../media/image13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tiff"/><Relationship Id="rId5" Type="http://schemas.openxmlformats.org/officeDocument/2006/relationships/image" Target="../media/image62.tiff"/><Relationship Id="rId4" Type="http://schemas.openxmlformats.org/officeDocument/2006/relationships/image" Target="../media/image61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iff"/><Relationship Id="rId3" Type="http://schemas.openxmlformats.org/officeDocument/2006/relationships/image" Target="../media/image65.tiff"/><Relationship Id="rId7" Type="http://schemas.openxmlformats.org/officeDocument/2006/relationships/image" Target="../media/image68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7.tiff"/><Relationship Id="rId5" Type="http://schemas.openxmlformats.org/officeDocument/2006/relationships/image" Target="../media/image66.tiff"/><Relationship Id="rId4" Type="http://schemas.openxmlformats.org/officeDocument/2006/relationships/image" Target="../media/image13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1.tiff"/><Relationship Id="rId5" Type="http://schemas.openxmlformats.org/officeDocument/2006/relationships/image" Target="../media/image70.tiff"/><Relationship Id="rId4" Type="http://schemas.openxmlformats.org/officeDocument/2006/relationships/image" Target="../media/image60.tif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iff"/><Relationship Id="rId3" Type="http://schemas.openxmlformats.org/officeDocument/2006/relationships/image" Target="../media/image10.tiff"/><Relationship Id="rId7" Type="http://schemas.openxmlformats.org/officeDocument/2006/relationships/image" Target="../media/image14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tiff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0" y="0"/>
            <a:ext cx="9144000" cy="618630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sz="3000" b="1" dirty="0" smtClean="0">
              <a:solidFill>
                <a:srgbClr val="000000"/>
              </a:solidFill>
              <a:latin typeface="Arial" pitchFamily="34" charset="0"/>
              <a:ea typeface="宋体" charset="-122"/>
              <a:cs typeface="Arial" panose="020B0604020202020204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000" b="1" dirty="0" smtClean="0">
                <a:solidFill>
                  <a:srgbClr val="000000"/>
                </a:solidFill>
                <a:latin typeface="Arial" pitchFamily="34" charset="0"/>
                <a:ea typeface="宋体" charset="-122"/>
                <a:cs typeface="Arial" panose="020B0604020202020204" pitchFamily="34" charset="0"/>
              </a:rPr>
              <a:t>OPTIMIZING </a:t>
            </a:r>
            <a:r>
              <a:rPr lang="en-US" altLang="en-US" sz="3000" b="1" dirty="0">
                <a:solidFill>
                  <a:srgbClr val="000000"/>
                </a:solidFill>
                <a:latin typeface="Arial" pitchFamily="34" charset="0"/>
                <a:ea typeface="宋体" charset="-122"/>
                <a:cs typeface="Arial" panose="020B0604020202020204" pitchFamily="34" charset="0"/>
              </a:rPr>
              <a:t>UNIFORMITY IN PLASMA ETCHING OF HIGH ASPECT RATIO FEATURES BY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000" b="1" dirty="0">
                <a:solidFill>
                  <a:srgbClr val="000000"/>
                </a:solidFill>
                <a:latin typeface="Arial" pitchFamily="34" charset="0"/>
                <a:ea typeface="宋体" charset="-122"/>
                <a:cs typeface="Arial" panose="020B0604020202020204" pitchFamily="34" charset="0"/>
              </a:rPr>
              <a:t>ENGINEERING THE FOCUS </a:t>
            </a:r>
            <a:r>
              <a:rPr lang="en-US" altLang="en-US" sz="3000" b="1" dirty="0" smtClean="0">
                <a:solidFill>
                  <a:srgbClr val="000000"/>
                </a:solidFill>
                <a:latin typeface="Arial" pitchFamily="34" charset="0"/>
                <a:ea typeface="宋体" charset="-122"/>
                <a:cs typeface="Arial" panose="020B0604020202020204" pitchFamily="34" charset="0"/>
              </a:rPr>
              <a:t>RING*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sz="2600" b="1" dirty="0" smtClean="0">
              <a:solidFill>
                <a:srgbClr val="000000"/>
              </a:solidFill>
              <a:latin typeface="Arial" pitchFamily="34" charset="0"/>
              <a:ea typeface="宋体" charset="-122"/>
              <a:cs typeface="Arial" panose="020B0604020202020204" pitchFamily="34" charset="0"/>
            </a:endParaRPr>
          </a:p>
          <a:p>
            <a: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600" b="1" dirty="0" err="1" smtClean="0">
                <a:solidFill>
                  <a:srgbClr val="000000"/>
                </a:solidFill>
                <a:latin typeface="Arial" pitchFamily="34" charset="0"/>
                <a:ea typeface="宋体" charset="-122"/>
                <a:cs typeface="Arial" panose="020B0604020202020204" pitchFamily="34" charset="0"/>
              </a:rPr>
              <a:t>Shuo</a:t>
            </a:r>
            <a:r>
              <a:rPr lang="en-US" altLang="en-US" sz="2600" b="1" dirty="0" smtClean="0">
                <a:solidFill>
                  <a:srgbClr val="000000"/>
                </a:solidFill>
                <a:latin typeface="Arial" pitchFamily="34" charset="0"/>
                <a:ea typeface="宋体" charset="-122"/>
                <a:cs typeface="Arial" panose="020B0604020202020204" pitchFamily="34" charset="0"/>
              </a:rPr>
              <a:t> Huang and </a:t>
            </a:r>
            <a:r>
              <a:rPr lang="en-US" altLang="en-US" sz="2600" b="1" dirty="0">
                <a:solidFill>
                  <a:srgbClr val="000000"/>
                </a:solidFill>
                <a:latin typeface="Arial" pitchFamily="34" charset="0"/>
                <a:ea typeface="宋体" charset="-122"/>
                <a:cs typeface="Arial" panose="020B0604020202020204" pitchFamily="34" charset="0"/>
              </a:rPr>
              <a:t>Mark J. Kushner</a:t>
            </a:r>
          </a:p>
          <a:p>
            <a: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200" b="1" dirty="0">
                <a:solidFill>
                  <a:srgbClr val="000000"/>
                </a:solidFill>
                <a:latin typeface="Arial" pitchFamily="34" charset="0"/>
                <a:ea typeface="宋体" charset="-122"/>
                <a:cs typeface="Arial" panose="020B0604020202020204" pitchFamily="34" charset="0"/>
              </a:rPr>
              <a:t>University of Michigan, Ann Arbor, MI 48109, USA</a:t>
            </a:r>
          </a:p>
          <a:p>
            <a: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200" b="1" dirty="0" smtClean="0">
                <a:solidFill>
                  <a:srgbClr val="000000"/>
                </a:solidFill>
                <a:latin typeface="Arial" pitchFamily="34" charset="0"/>
                <a:ea typeface="宋体" charset="-122"/>
                <a:cs typeface="Arial" panose="020B0604020202020204" pitchFamily="34" charset="0"/>
              </a:rPr>
              <a:t>shuoh@umich.edu, mjkush@umich.edu</a:t>
            </a:r>
            <a:endParaRPr lang="en-US" altLang="en-US" sz="2200" b="1" dirty="0">
              <a:solidFill>
                <a:srgbClr val="000000"/>
              </a:solidFill>
              <a:latin typeface="Arial" pitchFamily="34" charset="0"/>
              <a:ea typeface="宋体" charset="-122"/>
              <a:cs typeface="Arial" panose="020B0604020202020204" pitchFamily="34" charset="0"/>
            </a:endParaRPr>
          </a:p>
          <a:p>
            <a: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sz="2200" b="1" dirty="0">
              <a:solidFill>
                <a:srgbClr val="000000"/>
              </a:solidFill>
              <a:latin typeface="Arial" pitchFamily="34" charset="0"/>
              <a:ea typeface="宋体" charset="-122"/>
              <a:cs typeface="Arial" panose="020B0604020202020204" pitchFamily="34" charset="0"/>
            </a:endParaRPr>
          </a:p>
          <a:p>
            <a: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sz="26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Seungbo</a:t>
            </a:r>
            <a:r>
              <a:rPr lang="en-US" sz="2600" b="1" dirty="0" smtClean="0">
                <a:solidFill>
                  <a:srgbClr val="000000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 Shim and Sang Ki Nam</a:t>
            </a:r>
            <a:endParaRPr lang="en-US" altLang="en-US" sz="2600" b="1" dirty="0" smtClean="0">
              <a:solidFill>
                <a:srgbClr val="000000"/>
              </a:solidFill>
              <a:latin typeface="Arial" pitchFamily="34" charset="0"/>
              <a:ea typeface="宋体" charset="-122"/>
              <a:cs typeface="Arial" panose="020B0604020202020204" pitchFamily="34" charset="0"/>
            </a:endParaRPr>
          </a:p>
          <a:p>
            <a:pPr marL="0" indent="0" algn="ctr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/>
            </a:pPr>
            <a:r>
              <a:rPr lang="en-US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Samsung Electronics Co., Republic of Korea</a:t>
            </a:r>
          </a:p>
          <a:p>
            <a:pPr marL="0" indent="0" algn="ctr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seungb.shim@samsung.com, sangki.j.nam@samsung.com</a:t>
            </a:r>
            <a:endParaRPr lang="en-US" altLang="en-US" sz="2200" b="1" dirty="0">
              <a:solidFill>
                <a:srgbClr val="000000"/>
              </a:solidFill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sz="2200" b="1" dirty="0" smtClean="0">
              <a:solidFill>
                <a:srgbClr val="000000"/>
              </a:solidFill>
              <a:latin typeface="Arial" pitchFamily="34" charset="0"/>
              <a:ea typeface="宋体" charset="-122"/>
              <a:cs typeface="Arial" panose="020B0604020202020204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200" b="1" dirty="0">
                <a:solidFill>
                  <a:srgbClr val="000000"/>
                </a:solidFill>
                <a:latin typeface="Arial" pitchFamily="34" charset="0"/>
                <a:ea typeface="宋体" charset="-122"/>
                <a:cs typeface="Arial" panose="020B0604020202020204" pitchFamily="34" charset="0"/>
              </a:rPr>
              <a:t>The </a:t>
            </a:r>
            <a:r>
              <a:rPr lang="en-US" altLang="en-US" sz="2200" b="1" dirty="0" smtClean="0">
                <a:solidFill>
                  <a:srgbClr val="000000"/>
                </a:solidFill>
                <a:latin typeface="Arial" pitchFamily="34" charset="0"/>
                <a:ea typeface="宋体" charset="-122"/>
                <a:cs typeface="Arial" panose="020B0604020202020204" pitchFamily="34" charset="0"/>
              </a:rPr>
              <a:t>45</a:t>
            </a:r>
            <a:r>
              <a:rPr lang="en-US" altLang="en-US" sz="2200" b="1" baseline="30000" dirty="0" smtClean="0">
                <a:solidFill>
                  <a:srgbClr val="000000"/>
                </a:solidFill>
                <a:latin typeface="Arial" pitchFamily="34" charset="0"/>
                <a:ea typeface="宋体" charset="-122"/>
                <a:cs typeface="Arial" panose="020B0604020202020204" pitchFamily="34" charset="0"/>
              </a:rPr>
              <a:t>th</a:t>
            </a:r>
            <a:r>
              <a:rPr lang="en-US" altLang="en-US" sz="2200" b="1" dirty="0" smtClean="0">
                <a:solidFill>
                  <a:srgbClr val="000000"/>
                </a:solidFill>
                <a:latin typeface="Arial" pitchFamily="34" charset="0"/>
                <a:ea typeface="宋体" charset="-122"/>
                <a:cs typeface="Arial" panose="020B0604020202020204" pitchFamily="34" charset="0"/>
              </a:rPr>
              <a:t> IEEE International </a:t>
            </a:r>
            <a:r>
              <a:rPr lang="en-US" altLang="en-US" sz="2200" b="1" dirty="0">
                <a:solidFill>
                  <a:srgbClr val="000000"/>
                </a:solidFill>
                <a:latin typeface="Arial" pitchFamily="34" charset="0"/>
                <a:ea typeface="宋体" charset="-122"/>
                <a:cs typeface="Arial" panose="020B0604020202020204" pitchFamily="34" charset="0"/>
              </a:rPr>
              <a:t>Conference on Plasma Science, </a:t>
            </a:r>
            <a:endParaRPr lang="en-US" altLang="en-US" sz="2200" b="1" dirty="0" smtClean="0">
              <a:solidFill>
                <a:srgbClr val="000000"/>
              </a:solidFill>
              <a:latin typeface="Arial" pitchFamily="34" charset="0"/>
              <a:ea typeface="宋体" charset="-122"/>
              <a:cs typeface="Arial" panose="020B0604020202020204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200" b="1" dirty="0" smtClean="0">
                <a:solidFill>
                  <a:srgbClr val="000000"/>
                </a:solidFill>
                <a:latin typeface="Arial" pitchFamily="34" charset="0"/>
                <a:ea typeface="宋体" charset="-122"/>
                <a:cs typeface="Arial" panose="020B0604020202020204" pitchFamily="34" charset="0"/>
              </a:rPr>
              <a:t>Denver, Colorado, USA</a:t>
            </a:r>
            <a:endParaRPr lang="en-US" altLang="en-US" sz="2200" b="1" dirty="0">
              <a:solidFill>
                <a:srgbClr val="000000"/>
              </a:solidFill>
              <a:latin typeface="Arial" pitchFamily="34" charset="0"/>
              <a:ea typeface="宋体" charset="-122"/>
              <a:cs typeface="Arial" panose="020B0604020202020204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200" b="1" dirty="0" smtClean="0">
                <a:solidFill>
                  <a:srgbClr val="000000"/>
                </a:solidFill>
                <a:latin typeface="Arial" pitchFamily="34" charset="0"/>
                <a:ea typeface="宋体" charset="-122"/>
                <a:cs typeface="Arial" panose="020B0604020202020204" pitchFamily="34" charset="0"/>
              </a:rPr>
              <a:t>24-28 June 2018</a:t>
            </a:r>
            <a:endParaRPr lang="en-US" altLang="en-US" sz="2200" b="1" dirty="0">
              <a:solidFill>
                <a:srgbClr val="000000"/>
              </a:solidFill>
              <a:latin typeface="Arial" pitchFamily="34" charset="0"/>
              <a:ea typeface="宋体" charset="-122"/>
              <a:cs typeface="Arial" panose="020B0604020202020204" pitchFamily="34" charset="0"/>
            </a:endParaRPr>
          </a:p>
        </p:txBody>
      </p:sp>
      <p:sp>
        <p:nvSpPr>
          <p:cNvPr id="52226" name="Text Box 112"/>
          <p:cNvSpPr txBox="1">
            <a:spLocks noChangeArrowheads="1"/>
          </p:cNvSpPr>
          <p:nvPr/>
        </p:nvSpPr>
        <p:spPr bwMode="auto">
          <a:xfrm>
            <a:off x="270468" y="6211669"/>
            <a:ext cx="87211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2880" indent="-182880"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Char char="*"/>
            </a:pPr>
            <a:r>
              <a:rPr lang="en-US" altLang="zh-CN" b="1" dirty="0">
                <a:solidFill>
                  <a:srgbClr val="000000"/>
                </a:solidFill>
                <a:latin typeface="Arial" charset="0"/>
                <a:ea typeface="宋体" charset="-122"/>
                <a:cs typeface="Arial" charset="0"/>
              </a:rPr>
              <a:t>Work supported by Samsung </a:t>
            </a:r>
            <a:r>
              <a:rPr lang="en-US" altLang="zh-CN" b="1" dirty="0" smtClean="0">
                <a:solidFill>
                  <a:srgbClr val="000000"/>
                </a:solidFill>
                <a:latin typeface="Arial" charset="0"/>
                <a:ea typeface="宋体" charset="-122"/>
                <a:cs typeface="Arial" charset="0"/>
              </a:rPr>
              <a:t>Electronics Co., </a:t>
            </a:r>
            <a:r>
              <a:rPr lang="en-US" altLang="zh-CN" b="1" dirty="0">
                <a:solidFill>
                  <a:srgbClr val="000000"/>
                </a:solidFill>
                <a:latin typeface="Arial" charset="0"/>
                <a:ea typeface="宋体" charset="-122"/>
                <a:cs typeface="Arial" charset="0"/>
              </a:rPr>
              <a:t>DOE </a:t>
            </a:r>
            <a:r>
              <a:rPr lang="en-US" altLang="zh-CN" b="1" dirty="0" smtClean="0">
                <a:solidFill>
                  <a:srgbClr val="000000"/>
                </a:solidFill>
                <a:latin typeface="Arial" charset="0"/>
                <a:ea typeface="宋体" charset="-122"/>
                <a:cs typeface="Arial" charset="0"/>
              </a:rPr>
              <a:t>Fusion </a:t>
            </a:r>
            <a:r>
              <a:rPr lang="en-US" altLang="zh-CN" b="1" dirty="0">
                <a:solidFill>
                  <a:srgbClr val="000000"/>
                </a:solidFill>
                <a:latin typeface="Arial" charset="0"/>
                <a:ea typeface="宋体" charset="-122"/>
                <a:cs typeface="Arial" charset="0"/>
              </a:rPr>
              <a:t>Energy Science and National Science Foundation.</a:t>
            </a:r>
          </a:p>
        </p:txBody>
      </p:sp>
    </p:spTree>
    <p:extLst>
      <p:ext uri="{BB962C8B-B14F-4D97-AF65-F5344CB8AC3E}">
        <p14:creationId xmlns:p14="http://schemas.microsoft.com/office/powerpoint/2010/main" val="337490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75" y="2450744"/>
            <a:ext cx="5212080" cy="17402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3" b="3093"/>
          <a:stretch/>
        </p:blipFill>
        <p:spPr>
          <a:xfrm>
            <a:off x="5745480" y="618759"/>
            <a:ext cx="3017520" cy="20995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91"/>
          <a:stretch/>
        </p:blipFill>
        <p:spPr>
          <a:xfrm>
            <a:off x="5756082" y="2514600"/>
            <a:ext cx="3017520" cy="2082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685800"/>
            <a:ext cx="5212080" cy="1740256"/>
          </a:xfrm>
          <a:prstGeom prst="rect">
            <a:avLst/>
          </a:prstGeom>
        </p:spPr>
      </p:pic>
      <p:grpSp>
        <p:nvGrpSpPr>
          <p:cNvPr id="5126" name="Group 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5127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128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 smtClean="0">
                  <a:solidFill>
                    <a:srgbClr val="000000"/>
                  </a:solidFill>
                </a:rPr>
                <a:t>University of Michigan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 smtClean="0">
                  <a:solidFill>
                    <a:srgbClr val="000000"/>
                  </a:solidFill>
                </a:rPr>
                <a:t>Institute for Plasma Science &amp; Engr.</a:t>
              </a:r>
            </a:p>
          </p:txBody>
        </p:sp>
      </p:grpSp>
      <p:sp>
        <p:nvSpPr>
          <p:cNvPr id="16" name="Line 2"/>
          <p:cNvSpPr>
            <a:spLocks noChangeShapeType="1"/>
          </p:cNvSpPr>
          <p:nvPr/>
        </p:nvSpPr>
        <p:spPr bwMode="auto">
          <a:xfrm>
            <a:off x="338138" y="611188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87313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MULTI-FREQ CCP – POTENTIAL, E-FIELD</a:t>
            </a:r>
            <a:endParaRPr lang="en-US" altLang="en-US" sz="2000" b="1" dirty="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0" y="4343400"/>
            <a:ext cx="91440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28600" lvl="1" indent="-228600"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18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E-field perpendicular to wafer surface resulting from conformal sheath except at edge where tilting occurs.</a:t>
            </a:r>
          </a:p>
          <a:p>
            <a:pPr marL="228600" lvl="1" indent="-228600"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18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At wafer edge, </a:t>
            </a:r>
            <a:r>
              <a:rPr kumimoji="1" lang="en-US" altLang="en-US" sz="18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sheath </a:t>
            </a:r>
            <a:r>
              <a:rPr kumimoji="1" lang="en-US" altLang="en-US" sz="18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bending downwards due to plasma molding into gap.</a:t>
            </a: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18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P</a:t>
            </a:r>
            <a:r>
              <a:rPr kumimoji="1" lang="en-US" altLang="en-US" sz="18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otential drop inside FR in the radial direction, leading to horizontal component for E-field around the wafer edge and so incident ions with tilted angles.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0" y="1447800"/>
            <a:ext cx="914400" cy="838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724400" y="1676400"/>
            <a:ext cx="1021080" cy="0"/>
          </a:xfrm>
          <a:prstGeom prst="straightConnector1">
            <a:avLst/>
          </a:prstGeom>
          <a:ln w="3810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810000" y="3200400"/>
            <a:ext cx="914400" cy="838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743450" y="3352800"/>
            <a:ext cx="1002030" cy="0"/>
          </a:xfrm>
          <a:prstGeom prst="straightConnector1">
            <a:avLst/>
          </a:prstGeom>
          <a:ln w="3810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0" y="6609534"/>
            <a:ext cx="1557769" cy="24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3363" indent="-2333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ICOPS_2018_S.Huang</a:t>
            </a: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</p:txBody>
      </p:sp>
      <p:pic>
        <p:nvPicPr>
          <p:cNvPr id="21" name="Picture 2" descr="D:\UIGEL2-2_SHUOH\PAPER\HARC_Oxide_Etch\V08\FIGURES_V08\color_bar_3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48400"/>
            <a:ext cx="3200400" cy="25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43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Line 2"/>
          <p:cNvSpPr>
            <a:spLocks noChangeShapeType="1"/>
          </p:cNvSpPr>
          <p:nvPr/>
        </p:nvSpPr>
        <p:spPr bwMode="auto">
          <a:xfrm>
            <a:off x="338138" y="611188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87313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FLUXES TO GAP SURFACE – IONS, RADICALS</a:t>
            </a:r>
            <a:endParaRPr lang="en-US" altLang="en-US" sz="2000" b="1" baseline="30000" dirty="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152400" y="4648200"/>
            <a:ext cx="5791200" cy="183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18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Decreased electron and ion fluxes (instantaneous fluxes) to the gap surface due to partial molding of the plasma.</a:t>
            </a: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1800" b="1" dirty="0" err="1" smtClean="0">
                <a:solidFill>
                  <a:srgbClr val="000000"/>
                </a:solidFill>
                <a:latin typeface="Arial" charset="0"/>
                <a:ea typeface="굴림" charset="-127"/>
              </a:rPr>
              <a:t>C</a:t>
            </a:r>
            <a:r>
              <a:rPr kumimoji="1" lang="en-US" altLang="en-US" sz="1800" b="1" baseline="-25000" dirty="0" err="1" smtClean="0">
                <a:solidFill>
                  <a:srgbClr val="000000"/>
                </a:solidFill>
                <a:latin typeface="Arial" charset="0"/>
                <a:ea typeface="굴림" charset="-127"/>
              </a:rPr>
              <a:t>x</a:t>
            </a:r>
            <a:r>
              <a:rPr kumimoji="1" lang="en-US" altLang="en-US" sz="1800" b="1" dirty="0" err="1" smtClean="0">
                <a:solidFill>
                  <a:srgbClr val="000000"/>
                </a:solidFill>
                <a:latin typeface="Arial" charset="0"/>
                <a:ea typeface="굴림" charset="-127"/>
              </a:rPr>
              <a:t>F</a:t>
            </a:r>
            <a:r>
              <a:rPr kumimoji="1" lang="en-US" altLang="en-US" sz="1800" b="1" baseline="-25000" dirty="0" err="1" smtClean="0">
                <a:solidFill>
                  <a:srgbClr val="000000"/>
                </a:solidFill>
                <a:latin typeface="Arial" charset="0"/>
                <a:ea typeface="굴림" charset="-127"/>
              </a:rPr>
              <a:t>y</a:t>
            </a:r>
            <a:r>
              <a:rPr kumimoji="1" lang="en-US" altLang="en-US" sz="18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 radical fluxes into the gap decrease less significantly than ions, resulting in </a:t>
            </a:r>
            <a:r>
              <a:rPr kumimoji="1" lang="en-US" altLang="en-US" sz="18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large </a:t>
            </a:r>
            <a:r>
              <a:rPr kumimoji="1" lang="en-US" altLang="en-US" sz="1800" b="1" dirty="0" err="1" smtClean="0">
                <a:solidFill>
                  <a:srgbClr val="000000"/>
                </a:solidFill>
                <a:latin typeface="Arial" charset="0"/>
                <a:ea typeface="굴림" charset="-127"/>
              </a:rPr>
              <a:t>C</a:t>
            </a:r>
            <a:r>
              <a:rPr kumimoji="1" lang="en-US" altLang="en-US" sz="1800" b="1" baseline="-25000" dirty="0" err="1" smtClean="0">
                <a:solidFill>
                  <a:srgbClr val="000000"/>
                </a:solidFill>
                <a:latin typeface="Arial" charset="0"/>
                <a:ea typeface="굴림" charset="-127"/>
              </a:rPr>
              <a:t>x</a:t>
            </a:r>
            <a:r>
              <a:rPr kumimoji="1" lang="en-US" altLang="en-US" sz="1800" b="1" dirty="0" err="1" smtClean="0">
                <a:solidFill>
                  <a:srgbClr val="000000"/>
                </a:solidFill>
                <a:latin typeface="Arial" charset="0"/>
                <a:ea typeface="굴림" charset="-127"/>
              </a:rPr>
              <a:t>F</a:t>
            </a:r>
            <a:r>
              <a:rPr kumimoji="1" lang="en-US" altLang="en-US" sz="1800" b="1" baseline="-25000" dirty="0" err="1" smtClean="0">
                <a:solidFill>
                  <a:srgbClr val="000000"/>
                </a:solidFill>
                <a:latin typeface="Arial" charset="0"/>
                <a:ea typeface="굴림" charset="-127"/>
              </a:rPr>
              <a:t>y</a:t>
            </a:r>
            <a:r>
              <a:rPr kumimoji="1" lang="en-US" altLang="en-US" sz="18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/ion flux ratio and enhanced deposition inside gap.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9" r="7330"/>
          <a:stretch/>
        </p:blipFill>
        <p:spPr>
          <a:xfrm>
            <a:off x="76200" y="685799"/>
            <a:ext cx="4434840" cy="403273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6609534"/>
            <a:ext cx="1557769" cy="24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3363" indent="-2333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ICOPS_2018_S.Huang</a:t>
            </a: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" t="5276" r="8056"/>
          <a:stretch/>
        </p:blipFill>
        <p:spPr>
          <a:xfrm>
            <a:off x="4419600" y="675976"/>
            <a:ext cx="4389120" cy="40484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7" t="32443" r="3348" b="18875"/>
          <a:stretch/>
        </p:blipFill>
        <p:spPr>
          <a:xfrm>
            <a:off x="5821680" y="4724400"/>
            <a:ext cx="3322320" cy="181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16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6" name="Group 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5127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128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 smtClean="0">
                  <a:solidFill>
                    <a:srgbClr val="000000"/>
                  </a:solidFill>
                </a:rPr>
                <a:t>University of Michigan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 smtClean="0">
                  <a:solidFill>
                    <a:srgbClr val="000000"/>
                  </a:solidFill>
                </a:rPr>
                <a:t>Institute for Plasma Science &amp; Engr.</a:t>
              </a:r>
            </a:p>
          </p:txBody>
        </p:sp>
      </p:grpSp>
      <p:sp>
        <p:nvSpPr>
          <p:cNvPr id="16" name="Line 2"/>
          <p:cNvSpPr>
            <a:spLocks noChangeShapeType="1"/>
          </p:cNvSpPr>
          <p:nvPr/>
        </p:nvSpPr>
        <p:spPr bwMode="auto">
          <a:xfrm>
            <a:off x="338138" y="611188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87313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IEADs – WAFER CENTER TO EDGE</a:t>
            </a:r>
            <a:endParaRPr lang="en-US" altLang="en-US" sz="2000" b="1" dirty="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57200" y="697468"/>
            <a:ext cx="12095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18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C</a:t>
            </a:r>
            <a:r>
              <a:rPr kumimoji="1" lang="en-US" altLang="en-US" sz="18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enter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133600" y="697468"/>
            <a:ext cx="17907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18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Mid-radius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5562600" y="916662"/>
            <a:ext cx="3581400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19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High energy ions (400 to 1500 eV).</a:t>
            </a: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19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Gradient in plasma sheath from center to edge</a:t>
            </a:r>
            <a:r>
              <a:rPr kumimoji="1" lang="en-US" altLang="en-US" sz="19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19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From center to edge, IEAD varies from symmetric to asymmetric (inward tilting).</a:t>
            </a: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19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Symmetric IEAD at wafer center due to symmetric fluxes and perpendicular   E-field to surface.</a:t>
            </a: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19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IEAD at edge becomes inward skewed by about 2 – 4</a:t>
            </a:r>
            <a:r>
              <a:rPr kumimoji="1" lang="en-US" altLang="en-US" sz="1900" b="1" baseline="30000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o</a:t>
            </a:r>
            <a:r>
              <a:rPr kumimoji="1" lang="en-US" altLang="en-US" sz="19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 </a:t>
            </a:r>
            <a:r>
              <a:rPr kumimoji="1" lang="en-US" altLang="en-US" sz="19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d</a:t>
            </a:r>
            <a:r>
              <a:rPr kumimoji="1" lang="en-US" altLang="en-US" sz="19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ue to sheath bending.</a:t>
            </a:r>
            <a:endParaRPr kumimoji="1" lang="en-US" altLang="en-US" sz="1900" b="1" dirty="0">
              <a:solidFill>
                <a:srgbClr val="000000"/>
              </a:solidFill>
              <a:latin typeface="Arial" charset="0"/>
              <a:ea typeface="굴림" charset="-127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90600"/>
            <a:ext cx="1828800" cy="41777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030406"/>
            <a:ext cx="1828800" cy="41777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990600"/>
            <a:ext cx="1828800" cy="4177792"/>
          </a:xfrm>
          <a:prstGeom prst="rect">
            <a:avLst/>
          </a:prstGeom>
        </p:spPr>
      </p:pic>
      <p:pic>
        <p:nvPicPr>
          <p:cNvPr id="25" name="Picture 2" descr="D:\UIGEL2-2_SHUOH\PAPER\HARC_Oxide_Etch\V08\FIGURES_V08\color_bar_3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638800"/>
            <a:ext cx="3200400" cy="25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105400"/>
            <a:ext cx="5029200" cy="1679194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 flipH="1">
            <a:off x="838200" y="5184000"/>
            <a:ext cx="533400" cy="83732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0" y="6609534"/>
            <a:ext cx="1557769" cy="24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3363" indent="-2333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ICOPS_2018_S.Huang</a:t>
            </a: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2449603" y="5182689"/>
            <a:ext cx="533400" cy="83732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3886200" y="5167288"/>
            <a:ext cx="533400" cy="83732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4343400" y="697468"/>
            <a:ext cx="1066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18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Edge</a:t>
            </a:r>
          </a:p>
        </p:txBody>
      </p:sp>
    </p:spTree>
    <p:extLst>
      <p:ext uri="{BB962C8B-B14F-4D97-AF65-F5344CB8AC3E}">
        <p14:creationId xmlns:p14="http://schemas.microsoft.com/office/powerpoint/2010/main" val="163109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612000"/>
            <a:ext cx="720378" cy="457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3"/>
          <a:stretch/>
        </p:blipFill>
        <p:spPr>
          <a:xfrm>
            <a:off x="3462319" y="612000"/>
            <a:ext cx="600953" cy="4572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78" y="612000"/>
            <a:ext cx="719622" cy="457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0"/>
          <a:stretch/>
        </p:blipFill>
        <p:spPr>
          <a:xfrm>
            <a:off x="4876800" y="612000"/>
            <a:ext cx="609600" cy="4572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178806"/>
            <a:ext cx="5029200" cy="167919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5"/>
          <a:stretch/>
        </p:blipFill>
        <p:spPr>
          <a:xfrm>
            <a:off x="-12192" y="501001"/>
            <a:ext cx="1527048" cy="48799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222" y="612000"/>
            <a:ext cx="720378" cy="457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7"/>
          <a:stretch/>
        </p:blipFill>
        <p:spPr>
          <a:xfrm>
            <a:off x="2057400" y="612000"/>
            <a:ext cx="609600" cy="4572000"/>
          </a:xfrm>
          <a:prstGeom prst="rect">
            <a:avLst/>
          </a:prstGeom>
        </p:spPr>
      </p:pic>
      <p:grpSp>
        <p:nvGrpSpPr>
          <p:cNvPr id="5126" name="Group 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5127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128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 smtClean="0">
                  <a:solidFill>
                    <a:srgbClr val="000000"/>
                  </a:solidFill>
                </a:rPr>
                <a:t>University of Michigan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 smtClean="0">
                  <a:solidFill>
                    <a:srgbClr val="000000"/>
                  </a:solidFill>
                </a:rPr>
                <a:t>Institute for Plasma Science &amp; Engr.</a:t>
              </a:r>
            </a:p>
          </p:txBody>
        </p:sp>
      </p:grpSp>
      <p:sp>
        <p:nvSpPr>
          <p:cNvPr id="16" name="Line 2"/>
          <p:cNvSpPr>
            <a:spLocks noChangeShapeType="1"/>
          </p:cNvSpPr>
          <p:nvPr/>
        </p:nvSpPr>
        <p:spPr bwMode="auto">
          <a:xfrm>
            <a:off x="338138" y="611188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87313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ETCH PROFILES – WAFER CENTER TO EDGE</a:t>
            </a:r>
            <a:endParaRPr lang="en-US" altLang="en-US" sz="2000" b="1" dirty="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5410200" y="914430"/>
            <a:ext cx="3687763" cy="472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18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Time evolution of etch profiles from center to edge.</a:t>
            </a: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18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At wafer center, anisotropic profile with no tilting due to symmetric IEADs.</a:t>
            </a: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18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At wafer edge, asymmetry in IEADs persists down into the features. </a:t>
            </a:r>
          </a:p>
          <a:p>
            <a:pPr marL="457200" lvl="1" indent="-182880"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18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Unequal mask erosion at different sides.</a:t>
            </a:r>
          </a:p>
          <a:p>
            <a:pPr marL="457200" lvl="1" indent="-182880"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18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Bowing in upper portion of feature due to reflected ions.</a:t>
            </a:r>
          </a:p>
          <a:p>
            <a:pPr marL="457200" lvl="1" indent="-182880"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18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T</a:t>
            </a:r>
            <a:r>
              <a:rPr kumimoji="1" lang="en-US" altLang="en-US" sz="18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ilted etch front.</a:t>
            </a: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endParaRPr kumimoji="1" lang="en-US" altLang="en-US" sz="1900" b="1" dirty="0" smtClean="0">
              <a:solidFill>
                <a:srgbClr val="000000"/>
              </a:solidFill>
              <a:latin typeface="Arial" charset="0"/>
              <a:ea typeface="굴림" charset="-127"/>
            </a:endParaRP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7924800" y="5486400"/>
            <a:ext cx="1072826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45720"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None/>
            </a:pPr>
            <a:r>
              <a:rPr lang="en-US" altLang="ko-KR" sz="1400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Animation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None/>
            </a:pPr>
            <a:r>
              <a:rPr lang="en-US" altLang="ko-KR" sz="1400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 Slide</a:t>
            </a:r>
            <a:endParaRPr lang="en-US" altLang="ko-KR" sz="1400" b="1" dirty="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074" name="Picture 2" descr="C:\Users\shuoh\Desktop\Picture1.t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37" y="5562600"/>
            <a:ext cx="2316163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Arrow Connector 26"/>
          <p:cNvCxnSpPr/>
          <p:nvPr/>
        </p:nvCxnSpPr>
        <p:spPr>
          <a:xfrm flipH="1">
            <a:off x="838200" y="5178806"/>
            <a:ext cx="990600" cy="91592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0" y="6609534"/>
            <a:ext cx="1557769" cy="24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3363" indent="-2333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ICOPS_2018_S.Huang</a:t>
            </a: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2476236" y="5144538"/>
            <a:ext cx="990600" cy="91592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3886200" y="5144538"/>
            <a:ext cx="990600" cy="91592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16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9"/>
          <a:stretch/>
        </p:blipFill>
        <p:spPr>
          <a:xfrm>
            <a:off x="5791200" y="2819400"/>
            <a:ext cx="3291840" cy="24296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0"/>
          <a:stretch/>
        </p:blipFill>
        <p:spPr>
          <a:xfrm>
            <a:off x="2895600" y="2819400"/>
            <a:ext cx="3291840" cy="240961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66"/>
          <a:stretch/>
        </p:blipFill>
        <p:spPr>
          <a:xfrm>
            <a:off x="0" y="2839605"/>
            <a:ext cx="3291840" cy="23792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03"/>
          <a:stretch/>
        </p:blipFill>
        <p:spPr>
          <a:xfrm>
            <a:off x="5791200" y="533400"/>
            <a:ext cx="3291840" cy="24111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03"/>
          <a:stretch/>
        </p:blipFill>
        <p:spPr>
          <a:xfrm>
            <a:off x="2895600" y="533400"/>
            <a:ext cx="3291840" cy="24111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39"/>
          <a:stretch/>
        </p:blipFill>
        <p:spPr>
          <a:xfrm>
            <a:off x="0" y="517940"/>
            <a:ext cx="3291840" cy="2426655"/>
          </a:xfrm>
          <a:prstGeom prst="rect">
            <a:avLst/>
          </a:prstGeom>
        </p:spPr>
      </p:pic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338138" y="611188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87313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POS. IONS, ELECTRIC POTENTIAL – FR HEIGHT</a:t>
            </a:r>
            <a:endParaRPr lang="en-US" altLang="en-US" sz="2000" b="1" dirty="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609534"/>
            <a:ext cx="1557769" cy="24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3363" indent="-2333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ICOPS_2018_S.Huang</a:t>
            </a: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 smtClean="0">
                  <a:solidFill>
                    <a:srgbClr val="000000"/>
                  </a:solidFill>
                </a:rPr>
                <a:t>University of Michigan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 smtClean="0">
                  <a:solidFill>
                    <a:srgbClr val="000000"/>
                  </a:solidFill>
                </a:rPr>
                <a:t>Institute for Plasma Science &amp; Engr.</a:t>
              </a:r>
            </a:p>
          </p:txBody>
        </p:sp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990600" y="697468"/>
            <a:ext cx="1941247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19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High FR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810000" y="697468"/>
            <a:ext cx="220980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19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Medium FR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781800" y="697468"/>
            <a:ext cx="220980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19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Low FR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26781" y="5073594"/>
            <a:ext cx="892517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18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When FR is high, shielding </a:t>
            </a:r>
            <a:r>
              <a:rPr kumimoji="1" lang="en-US" altLang="en-US" sz="18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of plasma </a:t>
            </a:r>
            <a:r>
              <a:rPr kumimoji="1" lang="en-US" altLang="en-US" sz="18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out of the wafer-FR gap.  </a:t>
            </a:r>
          </a:p>
          <a:p>
            <a:pPr lvl="1"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18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Less plasma molding into gap.  </a:t>
            </a:r>
            <a:r>
              <a:rPr lang="en-US" alt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heath at wafer edge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is upward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bending.</a:t>
            </a:r>
            <a:endParaRPr kumimoji="1" lang="en-US" altLang="en-US" sz="1800" b="1" dirty="0" smtClean="0">
              <a:solidFill>
                <a:srgbClr val="000000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18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When FR is low, electric potential is more skewed in the horizontal direction, resulting in ions with more tilted angles.</a:t>
            </a:r>
          </a:p>
        </p:txBody>
      </p:sp>
      <p:pic>
        <p:nvPicPr>
          <p:cNvPr id="21" name="Picture 2" descr="D:\UIGEL2-2_SHUOH\PAPER\HARC_Oxide_Etch\V08\FIGURES_V08\color_bar_3.t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529137"/>
            <a:ext cx="3200400" cy="25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0" t="61554" r="82223" b="23523"/>
          <a:stretch/>
        </p:blipFill>
        <p:spPr>
          <a:xfrm>
            <a:off x="742772" y="2209800"/>
            <a:ext cx="384977" cy="27337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0" t="61554" r="82223" b="23523"/>
          <a:stretch/>
        </p:blipFill>
        <p:spPr>
          <a:xfrm>
            <a:off x="3617511" y="2225511"/>
            <a:ext cx="384977" cy="27337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0" t="61554" r="82223" b="23523"/>
          <a:stretch/>
        </p:blipFill>
        <p:spPr>
          <a:xfrm>
            <a:off x="6531659" y="2225511"/>
            <a:ext cx="384977" cy="27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43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" t="22575" r="9903" b="4509"/>
          <a:stretch/>
        </p:blipFill>
        <p:spPr>
          <a:xfrm>
            <a:off x="5516880" y="4800600"/>
            <a:ext cx="3474720" cy="2057400"/>
          </a:xfrm>
          <a:prstGeom prst="rect">
            <a:avLst/>
          </a:prstGeom>
        </p:spPr>
      </p:pic>
      <p:sp>
        <p:nvSpPr>
          <p:cNvPr id="16" name="Line 2"/>
          <p:cNvSpPr>
            <a:spLocks noChangeShapeType="1"/>
          </p:cNvSpPr>
          <p:nvPr/>
        </p:nvSpPr>
        <p:spPr bwMode="auto">
          <a:xfrm>
            <a:off x="338138" y="611188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87313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IEADs AT WAFER EDGE – FR HEIGHT</a:t>
            </a:r>
            <a:endParaRPr lang="en-US" altLang="en-US" sz="2000" b="1" dirty="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58270" y="4552652"/>
            <a:ext cx="5128130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19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FR is eroded as reactor is used for processing hundreds of wafers.</a:t>
            </a: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19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As height of FR decreases, ion angular distributions change from slightly outward tilting to inward tilting.</a:t>
            </a:r>
            <a:endParaRPr kumimoji="1" lang="en-US" altLang="en-US" sz="1900" b="1" dirty="0">
              <a:solidFill>
                <a:srgbClr val="000000"/>
              </a:solidFill>
              <a:latin typeface="Arial" charset="0"/>
              <a:ea typeface="굴림" charset="-127"/>
            </a:endParaRP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19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Little variation for IEDs at wafer edge.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685800"/>
            <a:ext cx="4297680" cy="3820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"/>
          <a:stretch/>
        </p:blipFill>
        <p:spPr>
          <a:xfrm>
            <a:off x="4617720" y="687832"/>
            <a:ext cx="4145280" cy="3820160"/>
          </a:xfrm>
          <a:prstGeom prst="rect">
            <a:avLst/>
          </a:prstGeom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0" y="6609534"/>
            <a:ext cx="1557769" cy="24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3363" indent="-2333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ICOPS_2018_S.Huang</a:t>
            </a: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781800" y="4818228"/>
            <a:ext cx="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5725348" y="4522857"/>
            <a:ext cx="2001332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fontAlgn="base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kumimoji="1" lang="en-US" altLang="en-US" sz="17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IEAD collected</a:t>
            </a:r>
          </a:p>
        </p:txBody>
      </p:sp>
    </p:spTree>
    <p:extLst>
      <p:ext uri="{BB962C8B-B14F-4D97-AF65-F5344CB8AC3E}">
        <p14:creationId xmlns:p14="http://schemas.microsoft.com/office/powerpoint/2010/main" val="193137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685800"/>
            <a:ext cx="935509" cy="59436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85800"/>
            <a:ext cx="935509" cy="59436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7"/>
          <a:stretch/>
        </p:blipFill>
        <p:spPr>
          <a:xfrm>
            <a:off x="2819400" y="683400"/>
            <a:ext cx="817091" cy="594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8"/>
          <a:stretch/>
        </p:blipFill>
        <p:spPr>
          <a:xfrm>
            <a:off x="4538018" y="685800"/>
            <a:ext cx="827646" cy="594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91" y="685800"/>
            <a:ext cx="935509" cy="5943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1"/>
          <a:stretch/>
        </p:blipFill>
        <p:spPr>
          <a:xfrm>
            <a:off x="1022778" y="685800"/>
            <a:ext cx="806022" cy="594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" t="22575" r="9903" b="4509"/>
          <a:stretch/>
        </p:blipFill>
        <p:spPr>
          <a:xfrm>
            <a:off x="5486400" y="3505200"/>
            <a:ext cx="3474720" cy="2057400"/>
          </a:xfrm>
          <a:prstGeom prst="rect">
            <a:avLst/>
          </a:prstGeom>
        </p:spPr>
      </p:pic>
      <p:sp>
        <p:nvSpPr>
          <p:cNvPr id="16" name="Line 2"/>
          <p:cNvSpPr>
            <a:spLocks noChangeShapeType="1"/>
          </p:cNvSpPr>
          <p:nvPr/>
        </p:nvSpPr>
        <p:spPr bwMode="auto">
          <a:xfrm>
            <a:off x="338138" y="611188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87313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ETCH PROFILES AT WAFER EDGE – FR HEIGHT</a:t>
            </a:r>
            <a:endParaRPr lang="en-US" altLang="en-US" sz="2000" b="1" dirty="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751320" y="3505200"/>
            <a:ext cx="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5740588" y="3200400"/>
            <a:ext cx="2001332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fontAlgn="base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kumimoji="1" lang="en-US" altLang="en-US" sz="17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IEAD collected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44753" y="609600"/>
            <a:ext cx="19412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18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High FR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981200" y="609600"/>
            <a:ext cx="2209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18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Medium FR</a:t>
            </a: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7924800" y="5572780"/>
            <a:ext cx="1072826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45720"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None/>
            </a:pPr>
            <a:r>
              <a:rPr lang="en-US" altLang="ko-KR" sz="1400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Animation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None/>
            </a:pPr>
            <a:r>
              <a:rPr lang="en-US" altLang="ko-KR" sz="1400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 Slide</a:t>
            </a:r>
            <a:endParaRPr lang="en-US" altLang="ko-KR" sz="1400" b="1" dirty="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2" name="Picture 2" descr="C:\Users\shuoh\Desktop\Picture1.t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648980"/>
            <a:ext cx="2316163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24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 smtClean="0">
                  <a:solidFill>
                    <a:srgbClr val="000000"/>
                  </a:solidFill>
                </a:rPr>
                <a:t>University of Michigan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 smtClean="0">
                  <a:solidFill>
                    <a:srgbClr val="000000"/>
                  </a:solidFill>
                </a:rPr>
                <a:t>Institute for Plasma Science &amp; Engr.</a:t>
              </a:r>
            </a:p>
          </p:txBody>
        </p:sp>
      </p:grp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886200" y="609600"/>
            <a:ext cx="2209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18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Low FR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5334000" y="685800"/>
            <a:ext cx="3799444" cy="2816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The transition of the profiles corresponds well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with IEADs.</a:t>
            </a: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FR is new and high, feature is slightly outward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tilting.</a:t>
            </a: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As FR is reused and height of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decreased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profile becomes inward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tilting.</a:t>
            </a:r>
            <a:endParaRPr kumimoji="1" lang="en-US" altLang="en-US" sz="1800" b="1" dirty="0">
              <a:solidFill>
                <a:srgbClr val="000000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endParaRPr kumimoji="1" lang="en-US" altLang="en-US" sz="1800" b="1" dirty="0" smtClean="0">
              <a:solidFill>
                <a:srgbClr val="000000"/>
              </a:solidFill>
              <a:latin typeface="Arial" charset="0"/>
              <a:ea typeface="굴림" charset="-127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0" y="6609534"/>
            <a:ext cx="1557769" cy="24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3363" indent="-2333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ICOPS_2018_S.Huang</a:t>
            </a: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67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7"/>
          <a:stretch/>
        </p:blipFill>
        <p:spPr>
          <a:xfrm>
            <a:off x="5791200" y="2895600"/>
            <a:ext cx="3291840" cy="2359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0" b="11443"/>
          <a:stretch/>
        </p:blipFill>
        <p:spPr>
          <a:xfrm>
            <a:off x="5809397" y="891421"/>
            <a:ext cx="3291840" cy="208037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5"/>
          <a:stretch/>
        </p:blipFill>
        <p:spPr>
          <a:xfrm>
            <a:off x="2895600" y="2971800"/>
            <a:ext cx="3291840" cy="228441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3" b="11517"/>
          <a:stretch/>
        </p:blipFill>
        <p:spPr>
          <a:xfrm>
            <a:off x="2895600" y="882134"/>
            <a:ext cx="3291840" cy="208810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0"/>
          <a:stretch/>
        </p:blipFill>
        <p:spPr>
          <a:xfrm>
            <a:off x="0" y="2819400"/>
            <a:ext cx="3291840" cy="240961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03"/>
          <a:stretch/>
        </p:blipFill>
        <p:spPr>
          <a:xfrm>
            <a:off x="0" y="533400"/>
            <a:ext cx="3291840" cy="2411195"/>
          </a:xfrm>
          <a:prstGeom prst="rect">
            <a:avLst/>
          </a:prstGeom>
        </p:spPr>
      </p:pic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338138" y="611188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87313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POS. IONS, ELECTRIC POTENTIAL – GAP: 1 – 2 mm</a:t>
            </a:r>
            <a:endParaRPr lang="en-US" altLang="en-US" sz="2800" b="1" dirty="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609534"/>
            <a:ext cx="1557769" cy="24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3363" indent="-2333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ICOPS_2018_S.Huang</a:t>
            </a: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 smtClean="0">
                  <a:solidFill>
                    <a:srgbClr val="000000"/>
                  </a:solidFill>
                </a:rPr>
                <a:t>University of Michigan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 smtClean="0">
                  <a:solidFill>
                    <a:srgbClr val="000000"/>
                  </a:solidFill>
                </a:rPr>
                <a:t>Institute for Plasma Science &amp; Engr.</a:t>
              </a:r>
            </a:p>
          </p:txBody>
        </p:sp>
      </p:grpSp>
      <p:pic>
        <p:nvPicPr>
          <p:cNvPr id="13" name="Picture 2" descr="D:\UIGEL2-2_SHUOH\PAPER\HARC_Oxide_Etch\V08\FIGURES_V08\color_bar_3.t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529137"/>
            <a:ext cx="3200400" cy="25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990600" y="697468"/>
            <a:ext cx="19412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Small gap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810000" y="697468"/>
            <a:ext cx="2209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Medium gap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781800" y="697468"/>
            <a:ext cx="2209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Large gap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18830" y="5105400"/>
            <a:ext cx="8772770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As the gap size becomes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larger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compared with the Debye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length (~ 0.5 mm),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sheath becomes more conformal to the gap surface</a:t>
            </a:r>
            <a:r>
              <a:rPr kumimoji="1"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. </a:t>
            </a: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More plasma molding into the gap, resulting in enhanced erosion of the focus ring</a:t>
            </a:r>
            <a:r>
              <a:rPr kumimoji="1"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. 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0" t="61554" r="82223" b="23523"/>
          <a:stretch/>
        </p:blipFill>
        <p:spPr>
          <a:xfrm>
            <a:off x="6531659" y="2225511"/>
            <a:ext cx="384977" cy="27337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0" t="61554" r="82223" b="23523"/>
          <a:stretch/>
        </p:blipFill>
        <p:spPr>
          <a:xfrm>
            <a:off x="3617511" y="2241222"/>
            <a:ext cx="384977" cy="27337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0" t="61554" r="82223" b="23523"/>
          <a:stretch/>
        </p:blipFill>
        <p:spPr>
          <a:xfrm>
            <a:off x="729530" y="2242544"/>
            <a:ext cx="384977" cy="27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20" y="675640"/>
            <a:ext cx="4297680" cy="3820160"/>
          </a:xfrm>
          <a:prstGeom prst="rect">
            <a:avLst/>
          </a:prstGeom>
        </p:spPr>
      </p:pic>
      <p:sp>
        <p:nvSpPr>
          <p:cNvPr id="16" name="Line 2"/>
          <p:cNvSpPr>
            <a:spLocks noChangeShapeType="1"/>
          </p:cNvSpPr>
          <p:nvPr/>
        </p:nvSpPr>
        <p:spPr bwMode="auto">
          <a:xfrm>
            <a:off x="338138" y="611188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87313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IEADs AT WAFER EDGE – GAP SIZE: 1 – 2 mm</a:t>
            </a:r>
            <a:endParaRPr lang="en-US" altLang="en-US" sz="2000" b="1" dirty="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675640"/>
            <a:ext cx="4297680" cy="3820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" t="12537" r="2902" b="3881"/>
          <a:stretch/>
        </p:blipFill>
        <p:spPr>
          <a:xfrm>
            <a:off x="5638800" y="4485894"/>
            <a:ext cx="3200400" cy="2372106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6878132" y="4800600"/>
            <a:ext cx="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400800" y="4522857"/>
            <a:ext cx="762000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fontAlgn="base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kumimoji="1" lang="en-US" altLang="en-US" sz="17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IEAD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04800" y="4552652"/>
            <a:ext cx="5280530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19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As FR is eroded, wafer-FR gap increases, allowing plasma penetrating into the gap and conformal to surface.</a:t>
            </a: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19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As gap size increases, IADs at wafer edge becomes more tilted.</a:t>
            </a: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19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IEDs at edge vary little with gap size.</a:t>
            </a: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0" y="6609534"/>
            <a:ext cx="1557769" cy="24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3363" indent="-2333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ICOPS_2018_S.Huang</a:t>
            </a: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08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7" y="685800"/>
            <a:ext cx="935509" cy="59436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7"/>
          <a:stretch/>
        </p:blipFill>
        <p:spPr>
          <a:xfrm>
            <a:off x="1011709" y="683400"/>
            <a:ext cx="817091" cy="5943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109" y="688848"/>
            <a:ext cx="936491" cy="5943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4"/>
          <a:stretch/>
        </p:blipFill>
        <p:spPr>
          <a:xfrm>
            <a:off x="2743200" y="683400"/>
            <a:ext cx="803726" cy="5943600"/>
          </a:xfrm>
          <a:prstGeom prst="rect">
            <a:avLst/>
          </a:prstGeom>
        </p:spPr>
      </p:pic>
      <p:sp>
        <p:nvSpPr>
          <p:cNvPr id="16" name="Line 2"/>
          <p:cNvSpPr>
            <a:spLocks noChangeShapeType="1"/>
          </p:cNvSpPr>
          <p:nvPr/>
        </p:nvSpPr>
        <p:spPr bwMode="auto">
          <a:xfrm>
            <a:off x="338138" y="611188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87313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PROFILES AT WAFER EDGE – GAP SIZE: 1 – 2 mm</a:t>
            </a:r>
            <a:endParaRPr lang="en-US" altLang="en-US" sz="2000" b="1" dirty="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" t="12537" r="2902" b="3881"/>
          <a:stretch/>
        </p:blipFill>
        <p:spPr>
          <a:xfrm>
            <a:off x="5547360" y="3046520"/>
            <a:ext cx="3291840" cy="243988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6781800" y="3352800"/>
            <a:ext cx="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324600" y="3075057"/>
            <a:ext cx="762000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fontAlgn="base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kumimoji="1" lang="en-US" altLang="en-US" sz="17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IEAD</a:t>
            </a: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0" y="6609534"/>
            <a:ext cx="1557769" cy="24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3363" indent="-2333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ICOPS_2018_S.Huang</a:t>
            </a: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68553" y="609600"/>
            <a:ext cx="19412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18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Small gap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691" y="685800"/>
            <a:ext cx="935509" cy="594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7"/>
          <a:stretch/>
        </p:blipFill>
        <p:spPr>
          <a:xfrm>
            <a:off x="4516909" y="685800"/>
            <a:ext cx="817091" cy="5943600"/>
          </a:xfrm>
          <a:prstGeom prst="rect">
            <a:avLst/>
          </a:prstGeom>
        </p:spPr>
      </p:pic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7924800" y="5562600"/>
            <a:ext cx="1072826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45720"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None/>
            </a:pPr>
            <a:r>
              <a:rPr lang="en-US" altLang="ko-KR" sz="1400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Animation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None/>
            </a:pPr>
            <a:r>
              <a:rPr lang="en-US" altLang="ko-KR" sz="1400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 Slide</a:t>
            </a:r>
            <a:endParaRPr lang="en-US" altLang="ko-KR" sz="1400" b="1" dirty="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2" name="Picture 2" descr="C:\Users\shuoh\Desktop\Picture1.t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638800"/>
            <a:ext cx="2316163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24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 smtClean="0">
                  <a:solidFill>
                    <a:srgbClr val="000000"/>
                  </a:solidFill>
                </a:rPr>
                <a:t>University of Michigan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 smtClean="0">
                  <a:solidFill>
                    <a:srgbClr val="000000"/>
                  </a:solidFill>
                </a:rPr>
                <a:t>Institute for Plasma Science &amp; Engr.</a:t>
              </a:r>
            </a:p>
          </p:txBody>
        </p:sp>
      </p:grp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905000" y="621268"/>
            <a:ext cx="2209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18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Medium gap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733800" y="609600"/>
            <a:ext cx="2209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18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Large gap</a:t>
            </a: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5314950" y="685800"/>
            <a:ext cx="3829050" cy="232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As gap size increases, features become slightly more tilted, which corresponds well with the IEADs.</a:t>
            </a: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Feature profiles at edge sensitive to FR geometries.</a:t>
            </a:r>
            <a:endParaRPr kumimoji="1" lang="en-US" altLang="en-US" sz="2000" b="1" dirty="0">
              <a:solidFill>
                <a:srgbClr val="000000"/>
              </a:solidFill>
              <a:latin typeface="Arial" charset="0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8805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3" name="Group 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54277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54278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>
                  <a:solidFill>
                    <a:srgbClr val="000000"/>
                  </a:solidFill>
                  <a:latin typeface="Arial" charset="0"/>
                  <a:ea typeface="MS PGothic" pitchFamily="34" charset="-128"/>
                </a:rPr>
                <a:t>University of Michigan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>
                  <a:solidFill>
                    <a:srgbClr val="000000"/>
                  </a:solidFill>
                  <a:latin typeface="Arial" charset="0"/>
                  <a:ea typeface="MS PGothic" pitchFamily="34" charset="-128"/>
                </a:rPr>
                <a:t>Institute for Plasma Science &amp; Engr.</a:t>
              </a:r>
            </a:p>
          </p:txBody>
        </p:sp>
      </p:grpSp>
      <p:sp>
        <p:nvSpPr>
          <p:cNvPr id="54274" name="Line 2"/>
          <p:cNvSpPr>
            <a:spLocks noChangeShapeType="1"/>
          </p:cNvSpPr>
          <p:nvPr/>
        </p:nvSpPr>
        <p:spPr bwMode="auto">
          <a:xfrm>
            <a:off x="338138" y="611188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79388" y="87313"/>
            <a:ext cx="8723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Arial" charset="0"/>
                <a:ea typeface="宋体" charset="-122"/>
              </a:rPr>
              <a:t>AGENDA</a:t>
            </a:r>
            <a:endParaRPr lang="en-US" altLang="en-US" sz="2000" b="1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54276" name="Rectangle 3"/>
          <p:cNvSpPr>
            <a:spLocks noChangeArrowheads="1"/>
          </p:cNvSpPr>
          <p:nvPr/>
        </p:nvSpPr>
        <p:spPr bwMode="auto">
          <a:xfrm>
            <a:off x="457199" y="838200"/>
            <a:ext cx="8570913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zh-CN" sz="2200" b="1" dirty="0" smtClean="0">
                <a:solidFill>
                  <a:srgbClr val="000000"/>
                </a:solidFill>
                <a:latin typeface="Arial" charset="0"/>
                <a:ea typeface="宋体" charset="-122"/>
                <a:cs typeface="Arial" charset="0"/>
              </a:rPr>
              <a:t>Across-wafer uniformity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zh-CN" sz="2200" b="1" dirty="0" smtClean="0">
                <a:solidFill>
                  <a:srgbClr val="000000"/>
                </a:solidFill>
                <a:latin typeface="Arial" charset="0"/>
                <a:ea typeface="宋体" charset="-122"/>
                <a:cs typeface="Arial" charset="0"/>
              </a:rPr>
              <a:t>Effect of focus ring (FR)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zh-CN" sz="2200" b="1" dirty="0" smtClean="0">
                <a:solidFill>
                  <a:srgbClr val="000000"/>
                </a:solidFill>
                <a:latin typeface="Arial" charset="0"/>
                <a:ea typeface="宋体" charset="-122"/>
                <a:cs typeface="Arial" charset="0"/>
              </a:rPr>
              <a:t>Modeling platforms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zh-CN" sz="2200" b="1" dirty="0" smtClean="0">
                <a:solidFill>
                  <a:srgbClr val="000000"/>
                </a:solidFill>
                <a:latin typeface="Arial" charset="0"/>
                <a:ea typeface="宋体" charset="-122"/>
                <a:cs typeface="Arial" charset="0"/>
              </a:rPr>
              <a:t>Multi-frequency CCPs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zh-CN" sz="2200" b="1" dirty="0">
                <a:solidFill>
                  <a:srgbClr val="000000"/>
                </a:solidFill>
                <a:latin typeface="Arial" charset="0"/>
                <a:ea typeface="宋体" charset="-122"/>
                <a:cs typeface="Arial" charset="0"/>
              </a:rPr>
              <a:t>I</a:t>
            </a:r>
            <a:r>
              <a:rPr lang="en-US" altLang="zh-CN" sz="2200" b="1" dirty="0" smtClean="0">
                <a:solidFill>
                  <a:srgbClr val="000000"/>
                </a:solidFill>
                <a:latin typeface="Arial" charset="0"/>
                <a:ea typeface="宋体" charset="-122"/>
                <a:cs typeface="Arial" charset="0"/>
              </a:rPr>
              <a:t>on energy and angular distributions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zh-CN" sz="2200" b="1" dirty="0">
                <a:solidFill>
                  <a:srgbClr val="000000"/>
                </a:solidFill>
                <a:latin typeface="Arial" charset="0"/>
                <a:ea typeface="宋体" charset="-122"/>
                <a:cs typeface="Arial" charset="0"/>
              </a:rPr>
              <a:t>E</a:t>
            </a:r>
            <a:r>
              <a:rPr lang="en-US" altLang="zh-CN" sz="2200" b="1" dirty="0" smtClean="0">
                <a:solidFill>
                  <a:srgbClr val="000000"/>
                </a:solidFill>
                <a:latin typeface="Arial" charset="0"/>
                <a:ea typeface="宋体" charset="-122"/>
                <a:cs typeface="Arial" charset="0"/>
              </a:rPr>
              <a:t>tch profiles</a:t>
            </a:r>
          </a:p>
          <a:p>
            <a:pPr marL="342900" lvl="1" indent="-342900" eaLnBrk="0" fontAlgn="base" hangingPunct="0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zh-CN" sz="2200" b="1" dirty="0" smtClean="0">
                <a:solidFill>
                  <a:srgbClr val="000000"/>
                </a:solidFill>
                <a:latin typeface="Arial" charset="0"/>
                <a:ea typeface="宋体" charset="-122"/>
                <a:cs typeface="Arial" charset="0"/>
              </a:rPr>
              <a:t>Optimizing uniformity through dielectrics </a:t>
            </a:r>
            <a:r>
              <a:rPr lang="en-US" altLang="zh-CN" sz="2200" b="1" dirty="0">
                <a:solidFill>
                  <a:srgbClr val="000000"/>
                </a:solidFill>
                <a:latin typeface="Arial" charset="0"/>
                <a:ea typeface="宋体" charset="-122"/>
                <a:cs typeface="Arial" charset="0"/>
              </a:rPr>
              <a:t>under </a:t>
            </a:r>
            <a:r>
              <a:rPr lang="en-US" altLang="zh-CN" sz="2200" b="1" dirty="0" smtClean="0">
                <a:solidFill>
                  <a:srgbClr val="000000"/>
                </a:solidFill>
                <a:latin typeface="Arial" charset="0"/>
                <a:ea typeface="宋体" charset="-122"/>
                <a:cs typeface="Arial" charset="0"/>
              </a:rPr>
              <a:t>FR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zh-CN" sz="2200" b="1" dirty="0" smtClean="0">
                <a:solidFill>
                  <a:srgbClr val="000000"/>
                </a:solidFill>
                <a:latin typeface="Arial" charset="0"/>
                <a:ea typeface="宋体" charset="-122"/>
                <a:cs typeface="Arial" charset="0"/>
              </a:rPr>
              <a:t>Concluding remarks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endParaRPr lang="en-US" altLang="zh-CN" sz="2200" b="1" dirty="0" smtClean="0">
              <a:solidFill>
                <a:srgbClr val="000000"/>
              </a:solidFill>
              <a:latin typeface="Arial" charset="0"/>
              <a:ea typeface="宋体" charset="-122"/>
              <a:cs typeface="Arial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609534"/>
            <a:ext cx="1557769" cy="24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3363" indent="-2333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ICOPS_2018_S.Huang</a:t>
            </a: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76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" t="27369" b="3564"/>
          <a:stretch/>
        </p:blipFill>
        <p:spPr>
          <a:xfrm>
            <a:off x="411480" y="4792968"/>
            <a:ext cx="3474720" cy="20650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45" y="914400"/>
            <a:ext cx="2401969" cy="38404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5"/>
          <a:stretch/>
        </p:blipFill>
        <p:spPr>
          <a:xfrm>
            <a:off x="4489354" y="914400"/>
            <a:ext cx="2140046" cy="3840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6"/>
          <a:stretch/>
        </p:blipFill>
        <p:spPr>
          <a:xfrm>
            <a:off x="2362200" y="914400"/>
            <a:ext cx="2139284" cy="3840480"/>
          </a:xfrm>
          <a:prstGeom prst="rect">
            <a:avLst/>
          </a:prstGeom>
        </p:spPr>
      </p:pic>
      <p:sp>
        <p:nvSpPr>
          <p:cNvPr id="16" name="Line 2"/>
          <p:cNvSpPr>
            <a:spLocks noChangeShapeType="1"/>
          </p:cNvSpPr>
          <p:nvPr/>
        </p:nvSpPr>
        <p:spPr bwMode="auto">
          <a:xfrm>
            <a:off x="338138" y="611188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87313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IEADs AT FR SURFACES</a:t>
            </a:r>
            <a:endParaRPr lang="en-US" altLang="en-US" sz="2000" b="1" dirty="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2029968" y="4648200"/>
            <a:ext cx="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2667000" y="4738437"/>
            <a:ext cx="685800" cy="48888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3352800" y="4648200"/>
            <a:ext cx="106680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29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0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 smtClean="0">
                  <a:solidFill>
                    <a:srgbClr val="000000"/>
                  </a:solidFill>
                </a:rPr>
                <a:t>University of Michigan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 smtClean="0">
                  <a:solidFill>
                    <a:srgbClr val="000000"/>
                  </a:solidFill>
                </a:rPr>
                <a:t>Institute for Plasma Science &amp; Engr.</a:t>
              </a:r>
            </a:p>
          </p:txBody>
        </p:sp>
      </p:grp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6477651" y="1077992"/>
            <a:ext cx="2742549" cy="3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FR is mainly eroded by physical sputtering and chemically enhanced etching.</a:t>
            </a: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Slight ion flux </a:t>
            </a:r>
            <a:r>
              <a:rPr kumimoji="1" lang="en-US" alt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into </a:t>
            </a:r>
            <a:r>
              <a:rPr kumimoji="1" lang="en-US" alt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gap, resulting in sparse IEAD. </a:t>
            </a:r>
            <a:endParaRPr kumimoji="1" lang="en-US" altLang="en-US" sz="1800" b="1" dirty="0" smtClean="0">
              <a:solidFill>
                <a:srgbClr val="000000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On all surfaces, incident ions have broad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asymmetric IEADs.</a:t>
            </a:r>
            <a:endParaRPr kumimoji="1" lang="en-US" altLang="en-US" sz="1800" b="1" dirty="0">
              <a:solidFill>
                <a:srgbClr val="000000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420953" y="697468"/>
            <a:ext cx="19412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18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Wafer-FR gap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438400" y="697468"/>
            <a:ext cx="2209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18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FR top surface</a:t>
            </a: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4419600" y="697468"/>
            <a:ext cx="2209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18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FR right surface</a:t>
            </a:r>
          </a:p>
        </p:txBody>
      </p:sp>
      <p:pic>
        <p:nvPicPr>
          <p:cNvPr id="27" name="Picture 2" descr="D:\UIGEL2-2_SHUOH\PAPER\HARC_Oxide_Etch\V08\FIGURES_V08\color_bar_3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791200"/>
            <a:ext cx="3200400" cy="25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4248032" y="4343400"/>
            <a:ext cx="5048368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endParaRPr kumimoji="1" lang="en-US" altLang="en-US" sz="1900" b="1" dirty="0" smtClean="0">
              <a:solidFill>
                <a:srgbClr val="000000"/>
              </a:solidFill>
              <a:latin typeface="Arial" charset="0"/>
              <a:ea typeface="굴림" charset="-127"/>
            </a:endParaRP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Reducing the ion energy or the ion flux is a possible solution to protect the focus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ring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(maintain high FR and small gap). </a:t>
            </a: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0" y="6609534"/>
            <a:ext cx="1557769" cy="24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3363" indent="-2333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ICOPS_2018_S.Huang</a:t>
            </a: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40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" t="27369" b="3564"/>
          <a:stretch/>
        </p:blipFill>
        <p:spPr>
          <a:xfrm>
            <a:off x="5715000" y="3802368"/>
            <a:ext cx="3474720" cy="2065032"/>
          </a:xfrm>
          <a:prstGeom prst="rect">
            <a:avLst/>
          </a:prstGeom>
        </p:spPr>
      </p:pic>
      <p:grpSp>
        <p:nvGrpSpPr>
          <p:cNvPr id="5126" name="Group 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5127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128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 smtClean="0">
                  <a:solidFill>
                    <a:srgbClr val="000000"/>
                  </a:solidFill>
                </a:rPr>
                <a:t>University of Michigan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 smtClean="0">
                  <a:solidFill>
                    <a:srgbClr val="000000"/>
                  </a:solidFill>
                </a:rPr>
                <a:t>Institute for Plasma Science &amp; Engr.</a:t>
              </a:r>
            </a:p>
          </p:txBody>
        </p:sp>
      </p:grpSp>
      <p:sp>
        <p:nvSpPr>
          <p:cNvPr id="16" name="Line 2"/>
          <p:cNvSpPr>
            <a:spLocks noChangeShapeType="1"/>
          </p:cNvSpPr>
          <p:nvPr/>
        </p:nvSpPr>
        <p:spPr bwMode="auto">
          <a:xfrm>
            <a:off x="338138" y="611188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87313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Arial" charset="0"/>
                <a:ea typeface="宋体" charset="-122"/>
              </a:rPr>
              <a:t>FOCUS RING </a:t>
            </a:r>
            <a:r>
              <a:rPr lang="en-US" altLang="en-US" sz="2800" b="1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KIT – UNDERLYING DIELECTRICS</a:t>
            </a:r>
            <a:endParaRPr lang="en-US" altLang="en-US" sz="2800" b="1" dirty="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6200" y="3661589"/>
            <a:ext cx="5791200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1900" b="1" dirty="0" smtClean="0">
                <a:solidFill>
                  <a:srgbClr val="00000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Capacitance of plasma sheath above FR is in </a:t>
            </a:r>
            <a:r>
              <a:rPr kumimoji="1" lang="en-US" altLang="en-US" sz="1900" b="1" dirty="0">
                <a:solidFill>
                  <a:srgbClr val="00000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series with </a:t>
            </a:r>
            <a:r>
              <a:rPr kumimoji="1" lang="en-US" altLang="en-US" sz="1900" b="1" dirty="0" smtClean="0">
                <a:solidFill>
                  <a:srgbClr val="00000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cap. of FR and underlying dielectrics (FR kit).</a:t>
            </a:r>
          </a:p>
          <a:p>
            <a:pPr lvl="1"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1900" b="1" dirty="0" smtClean="0">
                <a:solidFill>
                  <a:srgbClr val="00000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Opportunities to tune </a:t>
            </a:r>
            <a:r>
              <a:rPr lang="en-U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sheath 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potential and </a:t>
            </a:r>
            <a:r>
              <a:rPr lang="en-U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IEADs through underlying dielectrics.</a:t>
            </a:r>
          </a:p>
          <a:p>
            <a:pPr lvl="1"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inimizing the effect on other parameters. </a:t>
            </a:r>
            <a:endParaRPr kumimoji="1" lang="en-US" altLang="en-US" sz="1900" b="1" dirty="0" smtClean="0">
              <a:solidFill>
                <a:srgbClr val="000000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1900" b="1" dirty="0" smtClean="0">
                <a:solidFill>
                  <a:srgbClr val="00000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Parameterization: </a:t>
            </a:r>
          </a:p>
          <a:p>
            <a:pPr lvl="1"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l-GR" altLang="en-US" sz="1900" b="1" dirty="0" smtClean="0">
                <a:solidFill>
                  <a:srgbClr val="00000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ε</a:t>
            </a:r>
            <a:r>
              <a:rPr kumimoji="1" lang="en-US" altLang="en-US" sz="1900" b="1" dirty="0" smtClean="0">
                <a:solidFill>
                  <a:srgbClr val="00000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 = 2, 4, 10, 20, 30, 40.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83473"/>
            <a:ext cx="5943600" cy="295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726895" y="4324290"/>
            <a:ext cx="8837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fontAlgn="base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FR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341869" y="4689697"/>
            <a:ext cx="14211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fontAlgn="base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Dielectric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6609534"/>
            <a:ext cx="1557769" cy="24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3363" indent="-2333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ICOPS_2018_S.Huang</a:t>
            </a: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7202487" y="3897868"/>
            <a:ext cx="22463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fontAlgn="base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kumimoji="1" lang="en-US" altLang="en-US" sz="18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Plasma sheath</a:t>
            </a:r>
          </a:p>
        </p:txBody>
      </p:sp>
    </p:spTree>
    <p:extLst>
      <p:ext uri="{BB962C8B-B14F-4D97-AF65-F5344CB8AC3E}">
        <p14:creationId xmlns:p14="http://schemas.microsoft.com/office/powerpoint/2010/main" val="192415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6" name="Group 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5127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128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 smtClean="0">
                  <a:solidFill>
                    <a:srgbClr val="000000"/>
                  </a:solidFill>
                </a:rPr>
                <a:t>University of Michigan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 smtClean="0">
                  <a:solidFill>
                    <a:srgbClr val="000000"/>
                  </a:solidFill>
                </a:rPr>
                <a:t>Institute for Plasma Science &amp; Engr.</a:t>
              </a:r>
            </a:p>
          </p:txBody>
        </p:sp>
      </p:grp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87313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ELECTRIC POTENTIAL, POS. IONS – </a:t>
            </a:r>
            <a:r>
              <a:rPr kumimoji="1" lang="el-GR" altLang="en-US" sz="28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ε</a:t>
            </a:r>
            <a:r>
              <a:rPr kumimoji="1" lang="en-US" altLang="en-US" sz="2800" b="1" baseline="-25000" dirty="0">
                <a:solidFill>
                  <a:srgbClr val="000000"/>
                </a:solidFill>
                <a:latin typeface="Arial" charset="0"/>
                <a:ea typeface="굴림" charset="-127"/>
              </a:rPr>
              <a:t> </a:t>
            </a:r>
            <a:r>
              <a:rPr kumimoji="1" lang="en-US" altLang="en-US" sz="28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= 2, 40 </a:t>
            </a:r>
            <a:endParaRPr lang="en-US" altLang="en-US" sz="2800" b="1" dirty="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81000" y="1447800"/>
            <a:ext cx="14781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Low-k, </a:t>
            </a:r>
            <a:r>
              <a:rPr kumimoji="1" lang="el-GR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ε</a:t>
            </a: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=2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381000" y="3508907"/>
            <a:ext cx="1447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High-k, </a:t>
            </a:r>
            <a:r>
              <a:rPr kumimoji="1" lang="el-GR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ε</a:t>
            </a: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=40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8"/>
          <a:stretch/>
        </p:blipFill>
        <p:spPr>
          <a:xfrm>
            <a:off x="1600200" y="697586"/>
            <a:ext cx="3657600" cy="2590263"/>
          </a:xfrm>
          <a:prstGeom prst="rect">
            <a:avLst/>
          </a:prstGeom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0" y="6609534"/>
            <a:ext cx="1557769" cy="24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3363" indent="-2333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ICOPS_2018_S.Huang</a:t>
            </a: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6200" y="5181600"/>
            <a:ext cx="8991600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18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For low-k dielectric, electric potential in FR is more skewed, resulting in lower sheath potential (thinner sheath) at FR surface. </a:t>
            </a: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18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Lower </a:t>
            </a:r>
            <a:r>
              <a:rPr kumimoji="1" lang="el-GR" altLang="en-US" sz="18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ε </a:t>
            </a:r>
            <a:r>
              <a:rPr kumimoji="1" lang="en-US" altLang="en-US" sz="18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results in lower capacitance, which shares more voltage drop inside dielectric, so smaller sheath potentia</a:t>
            </a:r>
            <a:r>
              <a:rPr kumimoji="1" lang="en-US" altLang="en-US" sz="18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l</a:t>
            </a:r>
            <a:r>
              <a:rPr kumimoji="1" lang="en-US" altLang="en-US" sz="18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.                  </a:t>
            </a:r>
          </a:p>
        </p:txBody>
      </p:sp>
      <p:sp>
        <p:nvSpPr>
          <p:cNvPr id="16" name="Line 2"/>
          <p:cNvSpPr>
            <a:spLocks noChangeShapeType="1"/>
          </p:cNvSpPr>
          <p:nvPr/>
        </p:nvSpPr>
        <p:spPr bwMode="auto">
          <a:xfrm>
            <a:off x="338138" y="611188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pic>
        <p:nvPicPr>
          <p:cNvPr id="20" name="Picture 2" descr="D:\UIGEL2-2_SHUOH\PAPER\HARC_Oxide_Etch\V08\FIGURES_V08\color_bar_3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529137"/>
            <a:ext cx="3200400" cy="25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" t="13774" b="5547"/>
          <a:stretch/>
        </p:blipFill>
        <p:spPr>
          <a:xfrm>
            <a:off x="5257799" y="697585"/>
            <a:ext cx="3526403" cy="24590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" t="14826" b="2870"/>
          <a:stretch/>
        </p:blipFill>
        <p:spPr>
          <a:xfrm>
            <a:off x="5257800" y="2789422"/>
            <a:ext cx="3531704" cy="25086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" t="15740" b="4174"/>
          <a:stretch/>
        </p:blipFill>
        <p:spPr>
          <a:xfrm>
            <a:off x="1679546" y="2758676"/>
            <a:ext cx="3574940" cy="24410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0" t="61554" r="82223" b="23523"/>
          <a:stretch/>
        </p:blipFill>
        <p:spPr>
          <a:xfrm>
            <a:off x="5899563" y="2165023"/>
            <a:ext cx="384977" cy="27337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0" t="61554" r="82223" b="23523"/>
          <a:stretch/>
        </p:blipFill>
        <p:spPr>
          <a:xfrm>
            <a:off x="5943600" y="4216793"/>
            <a:ext cx="384977" cy="27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77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883920"/>
            <a:ext cx="3291840" cy="29260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" t="27369" b="3564"/>
          <a:stretch/>
        </p:blipFill>
        <p:spPr>
          <a:xfrm>
            <a:off x="2575560" y="4139654"/>
            <a:ext cx="3291840" cy="19563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931920"/>
            <a:ext cx="3291840" cy="2926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864188"/>
            <a:ext cx="3291840" cy="2926080"/>
          </a:xfrm>
          <a:prstGeom prst="rect">
            <a:avLst/>
          </a:prstGeom>
        </p:spPr>
      </p:pic>
      <p:sp>
        <p:nvSpPr>
          <p:cNvPr id="16" name="Line 2"/>
          <p:cNvSpPr>
            <a:spLocks noChangeShapeType="1"/>
          </p:cNvSpPr>
          <p:nvPr/>
        </p:nvSpPr>
        <p:spPr bwMode="auto">
          <a:xfrm>
            <a:off x="338138" y="611188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611880" y="4953000"/>
            <a:ext cx="19507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l-GR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ε</a:t>
            </a:r>
            <a:r>
              <a:rPr kumimoji="1" lang="en-US" altLang="en-US" sz="2000" b="1" baseline="-25000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 </a:t>
            </a: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= 2 – 40 </a:t>
            </a:r>
            <a:endParaRPr lang="en-US" altLang="en-US" sz="2000" b="1" dirty="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60" name="Text Box 5"/>
          <p:cNvSpPr txBox="1">
            <a:spLocks noChangeArrowheads="1"/>
          </p:cNvSpPr>
          <p:nvPr/>
        </p:nvSpPr>
        <p:spPr bwMode="auto">
          <a:xfrm>
            <a:off x="0" y="457200"/>
            <a:ext cx="2667000" cy="603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endParaRPr kumimoji="1" lang="en-US" altLang="en-US" sz="1900" b="1" dirty="0" smtClean="0">
              <a:solidFill>
                <a:srgbClr val="000000"/>
              </a:solidFill>
              <a:latin typeface="Arial" charset="0"/>
              <a:ea typeface="굴림" charset="-127"/>
            </a:endParaRP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18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IEDs incident into wafer-FR gap almost not affected by varying dielectric.</a:t>
            </a: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18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For top and right surface of FR, IEDs decrease by about 200 eV.</a:t>
            </a: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18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Increased potential drop in dielectric and decreased sheath potential at focus ring surface.</a:t>
            </a: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ignificant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decrease of ion energy alleviates the consumption of FR by plasma.</a:t>
            </a:r>
          </a:p>
          <a:p>
            <a:pPr marL="0" indent="0" eaLnBrk="1" fontAlgn="base" hangingPunct="1">
              <a:spcBef>
                <a:spcPct val="0"/>
              </a:spcBef>
              <a:spcAft>
                <a:spcPts val="600"/>
              </a:spcAft>
              <a:buNone/>
            </a:pPr>
            <a:endParaRPr kumimoji="1" lang="en-US" altLang="en-US" sz="1800" b="1" dirty="0" smtClean="0">
              <a:solidFill>
                <a:srgbClr val="000000"/>
              </a:solidFill>
              <a:latin typeface="Arial" charset="0"/>
              <a:ea typeface="굴림" charset="-127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00400" y="621898"/>
            <a:ext cx="22310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18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Wafer-FR gap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6619539" y="621898"/>
            <a:ext cx="20672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18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FR top surface</a:t>
            </a: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6499541" y="3733800"/>
            <a:ext cx="22634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18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FR right surface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114800" y="3815080"/>
            <a:ext cx="0" cy="909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744789" y="3815080"/>
            <a:ext cx="1198811" cy="71053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5410200" y="48006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0" y="6609534"/>
            <a:ext cx="1557769" cy="24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3363" indent="-2333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ICOPS_2018_S.Huang</a:t>
            </a: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</p:txBody>
      </p:sp>
      <p:grpSp>
        <p:nvGrpSpPr>
          <p:cNvPr id="38" name="Group 5"/>
          <p:cNvGrpSpPr>
            <a:grpSpLocks/>
          </p:cNvGrpSpPr>
          <p:nvPr/>
        </p:nvGrpSpPr>
        <p:grpSpPr bwMode="auto">
          <a:xfrm>
            <a:off x="2286000" y="6275387"/>
            <a:ext cx="3770313" cy="582613"/>
            <a:chOff x="2953" y="3839"/>
            <a:chExt cx="2375" cy="367"/>
          </a:xfrm>
        </p:grpSpPr>
        <p:sp>
          <p:nvSpPr>
            <p:cNvPr id="39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0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 smtClean="0">
                  <a:solidFill>
                    <a:srgbClr val="000000"/>
                  </a:solidFill>
                </a:rPr>
                <a:t>University of Michigan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 smtClean="0">
                  <a:solidFill>
                    <a:srgbClr val="000000"/>
                  </a:solidFill>
                </a:rPr>
                <a:t>Institute for Plasma Science &amp; Engr.</a:t>
              </a:r>
            </a:p>
          </p:txBody>
        </p:sp>
      </p:grpSp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152400" y="762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IEDs AT FR SURFACES – </a:t>
            </a:r>
            <a:r>
              <a:rPr kumimoji="1" lang="el-GR" altLang="en-US" sz="28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ε</a:t>
            </a:r>
            <a:r>
              <a:rPr kumimoji="1" lang="en-US" altLang="en-US" sz="2800" b="1" baseline="-25000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 </a:t>
            </a:r>
            <a:r>
              <a:rPr kumimoji="1" lang="en-US" altLang="en-US" sz="28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= 2 – 40 </a:t>
            </a:r>
            <a:endParaRPr lang="en-US" altLang="en-US" sz="2800" b="1" dirty="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3443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3" name="Group 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54277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54278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>
                  <a:solidFill>
                    <a:srgbClr val="000000"/>
                  </a:solidFill>
                  <a:latin typeface="Arial" charset="0"/>
                  <a:ea typeface="MS PGothic" pitchFamily="34" charset="-128"/>
                </a:rPr>
                <a:t>University of Michigan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>
                  <a:solidFill>
                    <a:srgbClr val="000000"/>
                  </a:solidFill>
                  <a:latin typeface="Arial" charset="0"/>
                  <a:ea typeface="MS PGothic" pitchFamily="34" charset="-128"/>
                </a:rPr>
                <a:t>Institute for Plasma Science &amp; Engr.</a:t>
              </a:r>
            </a:p>
          </p:txBody>
        </p:sp>
      </p:grpSp>
      <p:sp>
        <p:nvSpPr>
          <p:cNvPr id="54274" name="Line 2"/>
          <p:cNvSpPr>
            <a:spLocks noChangeShapeType="1"/>
          </p:cNvSpPr>
          <p:nvPr/>
        </p:nvSpPr>
        <p:spPr bwMode="auto">
          <a:xfrm>
            <a:off x="338138" y="611188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79388" y="87313"/>
            <a:ext cx="8723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CONCLUDING REMARKS</a:t>
            </a:r>
            <a:endParaRPr lang="en-US" altLang="en-US" sz="2000" b="1" dirty="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54276" name="Rectangle 3"/>
          <p:cNvSpPr>
            <a:spLocks noChangeArrowheads="1"/>
          </p:cNvSpPr>
          <p:nvPr/>
        </p:nvSpPr>
        <p:spPr bwMode="auto">
          <a:xfrm>
            <a:off x="317500" y="778163"/>
            <a:ext cx="8597900" cy="46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omputational 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investigation </a:t>
            </a:r>
            <a:r>
              <a:rPr lang="en-U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a multi-frequency </a:t>
            </a:r>
            <a:r>
              <a:rPr lang="en-US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capacitively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 coupled plasmas (MF-CCP) sustained </a:t>
            </a:r>
            <a:r>
              <a:rPr lang="en-U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/C</a:t>
            </a:r>
            <a:r>
              <a:rPr lang="en-US" sz="19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9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/O</a:t>
            </a:r>
            <a:r>
              <a:rPr lang="en-US" sz="19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mixtures 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while varying the properties of the </a:t>
            </a:r>
            <a:r>
              <a:rPr lang="en-U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 kit.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19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Feature profiles at wafer edge are sensitive to focus ring geometries.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 FR height decreases, IADs at wafer edge varies from outward to inward tilting due to modulated sheath profile at wafer edge.</a:t>
            </a:r>
            <a:endParaRPr 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 wafer-FR gap size increases, IADs at wafer edge becomes more tilted due to more plasma molding into the gap.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Maintaining geometry of FR (height and small wafer-FR gap) is critical in maintaining across-wafer uniformity.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Varying the underlying dielectric from high-k to low-k, the sheath potential at FR surface decreases, resulting in better protection of FR and less tilted profiles.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endParaRPr lang="en-US" altLang="zh-CN" b="1" dirty="0" smtClean="0">
              <a:solidFill>
                <a:srgbClr val="000000"/>
              </a:solidFill>
              <a:latin typeface="Arial" charset="0"/>
              <a:ea typeface="宋体" charset="-122"/>
              <a:cs typeface="Arial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609534"/>
            <a:ext cx="1557769" cy="24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3363" indent="-2333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ICOPS_2018_S.Huang</a:t>
            </a: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54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3" name="Group 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54277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54278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>
                  <a:solidFill>
                    <a:srgbClr val="000000"/>
                  </a:solidFill>
                  <a:latin typeface="Arial" charset="0"/>
                  <a:ea typeface="MS PGothic" pitchFamily="34" charset="-128"/>
                </a:rPr>
                <a:t>University of Michigan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>
                  <a:solidFill>
                    <a:srgbClr val="000000"/>
                  </a:solidFill>
                  <a:latin typeface="Arial" charset="0"/>
                  <a:ea typeface="MS PGothic" pitchFamily="34" charset="-128"/>
                </a:rPr>
                <a:t>Institute for Plasma Science &amp; Engr.</a:t>
              </a:r>
            </a:p>
          </p:txBody>
        </p:sp>
      </p:grpSp>
      <p:sp>
        <p:nvSpPr>
          <p:cNvPr id="54274" name="Line 2"/>
          <p:cNvSpPr>
            <a:spLocks noChangeShapeType="1"/>
          </p:cNvSpPr>
          <p:nvPr/>
        </p:nvSpPr>
        <p:spPr bwMode="auto">
          <a:xfrm>
            <a:off x="338138" y="611188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79388" y="87313"/>
            <a:ext cx="8723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ACROSS-WAFER UNIFORMITY</a:t>
            </a:r>
            <a:endParaRPr lang="en-US" altLang="en-US" sz="2000" b="1" dirty="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609534"/>
            <a:ext cx="1557769" cy="24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3363" indent="-2333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ICOPS_2018_S.Huang</a:t>
            </a: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</p:txBody>
      </p:sp>
      <p:pic>
        <p:nvPicPr>
          <p:cNvPr id="9" name="Picture 2" descr="Lam_Research_Figure_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03"/>
          <a:stretch/>
        </p:blipFill>
        <p:spPr bwMode="auto">
          <a:xfrm>
            <a:off x="152400" y="3517166"/>
            <a:ext cx="4754727" cy="216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38934" y="5681246"/>
            <a:ext cx="446646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16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Bending of sheath at wafer edge.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03199" y="766733"/>
            <a:ext cx="8712201" cy="266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zh-CN" sz="1900" b="1" dirty="0" smtClean="0">
                <a:solidFill>
                  <a:srgbClr val="000000"/>
                </a:solidFill>
                <a:latin typeface="Arial" charset="0"/>
                <a:ea typeface="宋体" charset="-122"/>
                <a:cs typeface="Arial" charset="0"/>
              </a:rPr>
              <a:t>As feature sizes shrink, etch profiles become increasingly sensitive to ion energy and angular distributions (IEADs).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zh-CN" sz="1900" b="1" dirty="0" smtClean="0">
                <a:solidFill>
                  <a:srgbClr val="000000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Especially for high aspect ratio (HAR) features which require 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high bias power and high energy </a:t>
            </a:r>
            <a:r>
              <a:rPr lang="en-U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(~ a few </a:t>
            </a:r>
            <a:r>
              <a:rPr lang="en-US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keV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) ions.</a:t>
            </a:r>
            <a:endParaRPr lang="en-US" altLang="zh-CN" sz="1900" b="1" dirty="0" smtClean="0">
              <a:solidFill>
                <a:srgbClr val="000000"/>
              </a:solidFill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19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Plasma sheath/E-field bending at wafer edge, resulting in incident ions with tilted </a:t>
            </a:r>
            <a:r>
              <a:rPr kumimoji="1" lang="en-US" altLang="en-US" sz="19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angles and tilted feature profiles.</a:t>
            </a:r>
            <a:endParaRPr kumimoji="1" lang="en-US" altLang="en-US" sz="1900" b="1" dirty="0">
              <a:solidFill>
                <a:srgbClr val="000000"/>
              </a:solidFill>
              <a:latin typeface="Arial" charset="0"/>
              <a:ea typeface="굴림" charset="-127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light 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non-uniformity in reactant production and ion transport </a:t>
            </a:r>
            <a:r>
              <a:rPr lang="en-U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can persist 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down to the feature level. </a:t>
            </a:r>
            <a:endParaRPr lang="en-US" altLang="zh-CN" sz="1900" b="1" dirty="0" smtClean="0">
              <a:solidFill>
                <a:srgbClr val="000000"/>
              </a:solidFill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0" y="6106180"/>
            <a:ext cx="6629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82880" eaLnBrk="1" fontAlgn="base" hangingPunct="1">
              <a:spcBef>
                <a:spcPct val="0"/>
              </a:spcBef>
              <a:buFont typeface="Symbol" pitchFamily="18" charset="2"/>
              <a:buChar char="·"/>
            </a:pPr>
            <a:r>
              <a:rPr kumimoji="1" lang="en-US" altLang="en-US" sz="14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Hwang and </a:t>
            </a:r>
            <a:r>
              <a:rPr kumimoji="1" lang="en-US" altLang="en-US" sz="1400" b="1" dirty="0" err="1" smtClean="0">
                <a:solidFill>
                  <a:srgbClr val="000000"/>
                </a:solidFill>
                <a:latin typeface="Arial" charset="0"/>
                <a:ea typeface="굴림" charset="-127"/>
              </a:rPr>
              <a:t>Kanarik</a:t>
            </a:r>
            <a:r>
              <a:rPr kumimoji="1" lang="en-US" altLang="en-US" sz="14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, Solid State Technology, p16, July 2016.</a:t>
            </a:r>
          </a:p>
          <a:p>
            <a:pPr marL="182880" eaLnBrk="1" fontAlgn="base" hangingPunct="1">
              <a:spcBef>
                <a:spcPct val="0"/>
              </a:spcBef>
              <a:buFont typeface="Symbol" pitchFamily="18" charset="2"/>
              <a:buChar char="·"/>
            </a:pPr>
            <a:r>
              <a:rPr kumimoji="1" lang="en-US" altLang="en-US" sz="14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Gambino et al</a:t>
            </a:r>
            <a:r>
              <a:rPr kumimoji="1" lang="en-US" altLang="en-US" sz="14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., </a:t>
            </a:r>
            <a:r>
              <a:rPr kumimoji="1" lang="en-US" altLang="en-US" sz="1400" b="1" dirty="0" err="1">
                <a:solidFill>
                  <a:srgbClr val="000000"/>
                </a:solidFill>
                <a:latin typeface="Arial" charset="0"/>
                <a:ea typeface="굴림" charset="-127"/>
              </a:rPr>
              <a:t>Microelectron</a:t>
            </a:r>
            <a:r>
              <a:rPr kumimoji="1" lang="en-US" altLang="en-US" sz="14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. Eng</a:t>
            </a:r>
            <a:r>
              <a:rPr kumimoji="1" lang="en-US" altLang="en-US" sz="14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. 135, 73 (2015).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86"/>
          <a:stretch/>
        </p:blipFill>
        <p:spPr bwMode="auto">
          <a:xfrm>
            <a:off x="5070498" y="3581400"/>
            <a:ext cx="1629534" cy="14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800600" y="5681246"/>
            <a:ext cx="47188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16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Vertical (center) and tilted </a:t>
            </a:r>
            <a:r>
              <a:rPr kumimoji="1" lang="en-US" altLang="en-US" sz="16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(</a:t>
            </a:r>
            <a:r>
              <a:rPr kumimoji="1" lang="en-US" altLang="en-US" sz="16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edge) profile.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5"/>
          <a:stretch/>
        </p:blipFill>
        <p:spPr bwMode="auto">
          <a:xfrm>
            <a:off x="4888981" y="5069083"/>
            <a:ext cx="4173251" cy="64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2"/>
          <a:stretch/>
        </p:blipFill>
        <p:spPr bwMode="auto">
          <a:xfrm>
            <a:off x="7192997" y="3581400"/>
            <a:ext cx="1570003" cy="14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30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IGEL2-2_SHUOH\CONFERENCES\2018ICOPS\Picture1.t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68"/>
          <a:stretch/>
        </p:blipFill>
        <p:spPr bwMode="auto">
          <a:xfrm>
            <a:off x="838200" y="3048000"/>
            <a:ext cx="7589520" cy="27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273" name="Group 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54277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54278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>
                  <a:solidFill>
                    <a:srgbClr val="000000"/>
                  </a:solidFill>
                  <a:latin typeface="Arial" charset="0"/>
                  <a:ea typeface="MS PGothic" pitchFamily="34" charset="-128"/>
                </a:rPr>
                <a:t>University of Michigan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>
                  <a:solidFill>
                    <a:srgbClr val="000000"/>
                  </a:solidFill>
                  <a:latin typeface="Arial" charset="0"/>
                  <a:ea typeface="MS PGothic" pitchFamily="34" charset="-128"/>
                </a:rPr>
                <a:t>Institute for Plasma Science &amp; Engr.</a:t>
              </a:r>
            </a:p>
          </p:txBody>
        </p:sp>
      </p:grpSp>
      <p:sp>
        <p:nvSpPr>
          <p:cNvPr id="54274" name="Line 2"/>
          <p:cNvSpPr>
            <a:spLocks noChangeShapeType="1"/>
          </p:cNvSpPr>
          <p:nvPr/>
        </p:nvSpPr>
        <p:spPr bwMode="auto">
          <a:xfrm>
            <a:off x="338138" y="611188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79388" y="87313"/>
            <a:ext cx="8723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WAFER EDGE SURROUNDED BY FOCUS RING</a:t>
            </a:r>
            <a:endParaRPr lang="en-US" altLang="en-US" sz="2000" b="1" dirty="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609534"/>
            <a:ext cx="1557769" cy="24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3363" indent="-2333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ICOPS_2018_S.Huang</a:t>
            </a: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52400" y="685800"/>
            <a:ext cx="6043710" cy="281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wafer edge is surrounded by focus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ring (FR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), which is mainly used to maintain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uniform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fluxes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and IEADs to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wafer.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Subtleties in the change of FR can have significant effect on across wafer uniformity.</a:t>
            </a:r>
            <a:endParaRPr lang="en-US" altLang="zh-CN" b="1" dirty="0">
              <a:solidFill>
                <a:srgbClr val="000000"/>
              </a:solidFill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As the FR is eroded during its lifetime, E-field at wafer edge and feature profiles change from outer tilting to inner tilting.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endParaRPr lang="en-US" altLang="zh-CN" b="1" dirty="0" smtClean="0">
              <a:solidFill>
                <a:srgbClr val="000000"/>
              </a:solidFill>
              <a:latin typeface="Arial" charset="0"/>
              <a:ea typeface="宋体" charset="-122"/>
              <a:cs typeface="Arial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52400" y="6096000"/>
            <a:ext cx="541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82880" eaLnBrk="1" fontAlgn="base" hangingPunct="1">
              <a:spcBef>
                <a:spcPct val="0"/>
              </a:spcBef>
              <a:buFont typeface="Symbol" pitchFamily="18" charset="2"/>
              <a:buChar char="·"/>
            </a:pPr>
            <a:r>
              <a:rPr kumimoji="1" lang="en-US" altLang="en-US" sz="14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Haren et al., Proc. SPIE 10589, 105890D (2018).</a:t>
            </a:r>
          </a:p>
          <a:p>
            <a:pPr marL="182880" eaLnBrk="1" fontAlgn="base" hangingPunct="1">
              <a:spcBef>
                <a:spcPct val="0"/>
              </a:spcBef>
              <a:buFont typeface="Symbol" pitchFamily="18" charset="2"/>
              <a:buChar char="·"/>
            </a:pPr>
            <a:r>
              <a:rPr kumimoji="1" lang="en-US" altLang="en-US" sz="14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Wise, J. Micro/</a:t>
            </a:r>
            <a:r>
              <a:rPr kumimoji="1" lang="en-US" altLang="en-US" sz="1400" b="1" dirty="0" err="1">
                <a:solidFill>
                  <a:srgbClr val="000000"/>
                </a:solidFill>
                <a:latin typeface="Arial" charset="0"/>
                <a:ea typeface="굴림" charset="-127"/>
              </a:rPr>
              <a:t>Nanolith</a:t>
            </a:r>
            <a:r>
              <a:rPr kumimoji="1" lang="en-US" altLang="en-US" sz="14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. MEMS MOEMS 12, 041311 (2013</a:t>
            </a:r>
            <a:r>
              <a:rPr kumimoji="1" lang="en-US" altLang="en-US" sz="14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).</a:t>
            </a:r>
            <a:endParaRPr kumimoji="1" lang="en-US" altLang="en-US" sz="1400" b="1" dirty="0">
              <a:solidFill>
                <a:srgbClr val="000000"/>
              </a:solidFill>
              <a:latin typeface="Arial" charset="0"/>
              <a:ea typeface="굴림" charset="-127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85800" y="5712159"/>
            <a:ext cx="8686800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17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Feature profile at edge evolving from outer to inner tilting with FR erosion.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747" y="990600"/>
            <a:ext cx="2754216" cy="1597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5943600" y="2587823"/>
            <a:ext cx="33528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15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Wafer edge surrounded by FR.</a:t>
            </a:r>
          </a:p>
        </p:txBody>
      </p:sp>
    </p:spTree>
    <p:extLst>
      <p:ext uri="{BB962C8B-B14F-4D97-AF65-F5344CB8AC3E}">
        <p14:creationId xmlns:p14="http://schemas.microsoft.com/office/powerpoint/2010/main" val="22237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3" name="Group 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54277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54278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>
                  <a:solidFill>
                    <a:srgbClr val="000000"/>
                  </a:solidFill>
                  <a:latin typeface="Arial" charset="0"/>
                  <a:ea typeface="MS PGothic" pitchFamily="34" charset="-128"/>
                </a:rPr>
                <a:t>University of Michigan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>
                  <a:solidFill>
                    <a:srgbClr val="000000"/>
                  </a:solidFill>
                  <a:latin typeface="Arial" charset="0"/>
                  <a:ea typeface="MS PGothic" pitchFamily="34" charset="-128"/>
                </a:rPr>
                <a:t>Institute for Plasma Science &amp; Engr.</a:t>
              </a:r>
            </a:p>
          </p:txBody>
        </p:sp>
      </p:grpSp>
      <p:sp>
        <p:nvSpPr>
          <p:cNvPr id="54274" name="Line 2"/>
          <p:cNvSpPr>
            <a:spLocks noChangeShapeType="1"/>
          </p:cNvSpPr>
          <p:nvPr/>
        </p:nvSpPr>
        <p:spPr bwMode="auto">
          <a:xfrm>
            <a:off x="338138" y="611188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79388" y="87313"/>
            <a:ext cx="8723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RESEARCH OBJECTIVES</a:t>
            </a:r>
            <a:endParaRPr lang="en-US" altLang="en-US" sz="2000" b="1" dirty="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54276" name="Rectangle 3"/>
          <p:cNvSpPr>
            <a:spLocks noChangeArrowheads="1"/>
          </p:cNvSpPr>
          <p:nvPr/>
        </p:nvSpPr>
        <p:spPr bwMode="auto">
          <a:xfrm>
            <a:off x="457199" y="887611"/>
            <a:ext cx="8445501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zh-CN" sz="2200" b="1" dirty="0" smtClean="0">
                <a:solidFill>
                  <a:srgbClr val="000000"/>
                </a:solidFill>
                <a:latin typeface="Arial" charset="0"/>
                <a:ea typeface="宋体" charset="-122"/>
                <a:cs typeface="Arial" charset="0"/>
              </a:rPr>
              <a:t>Modeling of multi-frequency CCPs: ion energy and angular distributions and consequence on etch profiles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zh-CN" sz="2200" b="1" dirty="0">
                <a:solidFill>
                  <a:srgbClr val="000000"/>
                </a:solidFill>
                <a:latin typeface="Arial" charset="0"/>
                <a:ea typeface="宋体" charset="-122"/>
                <a:cs typeface="Arial" charset="0"/>
              </a:rPr>
              <a:t>Height of FR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zh-CN" sz="2200" b="1" dirty="0" smtClean="0">
                <a:solidFill>
                  <a:srgbClr val="000000"/>
                </a:solidFill>
                <a:latin typeface="Arial" charset="0"/>
                <a:ea typeface="宋体" charset="-122"/>
                <a:cs typeface="Arial" charset="0"/>
              </a:rPr>
              <a:t>Wafer-FR gap</a:t>
            </a:r>
          </a:p>
          <a:p>
            <a:pPr marL="342900" lvl="1" indent="-342900" eaLnBrk="0" fontAlgn="base" hangingPunct="0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zh-CN" sz="2200" b="1" dirty="0" smtClean="0">
                <a:solidFill>
                  <a:srgbClr val="000000"/>
                </a:solidFill>
                <a:latin typeface="Arial" charset="0"/>
                <a:ea typeface="宋体" charset="-122"/>
                <a:cs typeface="Arial" charset="0"/>
              </a:rPr>
              <a:t>Optimizing uniformity by engineering FR using underlying dielectrics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endParaRPr lang="en-US" altLang="zh-CN" sz="2200" b="1" dirty="0" smtClean="0">
              <a:solidFill>
                <a:srgbClr val="000000"/>
              </a:solidFill>
              <a:latin typeface="Arial" charset="0"/>
              <a:ea typeface="宋体" charset="-122"/>
              <a:cs typeface="Arial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endParaRPr lang="en-US" altLang="zh-CN" sz="2200" b="1" dirty="0">
              <a:solidFill>
                <a:srgbClr val="000000"/>
              </a:solidFill>
              <a:latin typeface="Arial" charset="0"/>
              <a:ea typeface="宋体" charset="-122"/>
              <a:cs typeface="Arial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endParaRPr lang="en-US" altLang="zh-CN" sz="2200" b="1" dirty="0" smtClean="0">
              <a:solidFill>
                <a:srgbClr val="000000"/>
              </a:solidFill>
              <a:latin typeface="Arial" charset="0"/>
              <a:ea typeface="宋体" charset="-122"/>
              <a:cs typeface="Arial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609534"/>
            <a:ext cx="1557769" cy="24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3363" indent="-2333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ICOPS_2018_S.Huang</a:t>
            </a: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17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3149" y="1650198"/>
            <a:ext cx="7413625" cy="2632075"/>
            <a:chOff x="198438" y="1650198"/>
            <a:chExt cx="7413625" cy="2632075"/>
          </a:xfrm>
        </p:grpSpPr>
        <p:pic>
          <p:nvPicPr>
            <p:cNvPr id="9232" name="Picture 9" descr="hpem_graphic_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438" y="1650198"/>
              <a:ext cx="7413625" cy="263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Box 2"/>
            <p:cNvSpPr txBox="1">
              <a:spLocks noChangeArrowheads="1"/>
            </p:cNvSpPr>
            <p:nvPr/>
          </p:nvSpPr>
          <p:spPr bwMode="auto">
            <a:xfrm>
              <a:off x="2819400" y="2539270"/>
              <a:ext cx="1600200" cy="5693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550" b="0" dirty="0" smtClean="0">
                <a:solidFill>
                  <a:srgbClr val="000000"/>
                </a:solidFill>
                <a:latin typeface="Helvetica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550" b="0" dirty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</p:grpSp>
      <p:sp>
        <p:nvSpPr>
          <p:cNvPr id="9222" name="Text Box 17"/>
          <p:cNvSpPr txBox="1">
            <a:spLocks noChangeArrowheads="1"/>
          </p:cNvSpPr>
          <p:nvPr/>
        </p:nvSpPr>
        <p:spPr bwMode="auto">
          <a:xfrm>
            <a:off x="6686499" y="1132673"/>
            <a:ext cx="2025650" cy="85725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ea typeface="宋体" charset="-122"/>
              </a:rPr>
              <a:t>Plasma Chemistry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ea typeface="宋体" charset="-122"/>
              </a:rPr>
              <a:t>Monte Carlo Simulation</a:t>
            </a:r>
          </a:p>
        </p:txBody>
      </p:sp>
      <p:sp>
        <p:nvSpPr>
          <p:cNvPr id="9223" name="Line 18"/>
          <p:cNvSpPr>
            <a:spLocks noChangeShapeType="1"/>
          </p:cNvSpPr>
          <p:nvPr/>
        </p:nvSpPr>
        <p:spPr bwMode="auto">
          <a:xfrm>
            <a:off x="6826199" y="2005798"/>
            <a:ext cx="0" cy="43021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9224" name="Line 19"/>
          <p:cNvSpPr>
            <a:spLocks noChangeShapeType="1"/>
          </p:cNvSpPr>
          <p:nvPr/>
        </p:nvSpPr>
        <p:spPr bwMode="auto">
          <a:xfrm flipV="1">
            <a:off x="7030986" y="2002623"/>
            <a:ext cx="0" cy="43021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9225" name="Text Box 20"/>
          <p:cNvSpPr txBox="1">
            <a:spLocks noChangeArrowheads="1"/>
          </p:cNvSpPr>
          <p:nvPr/>
        </p:nvSpPr>
        <p:spPr bwMode="auto">
          <a:xfrm>
            <a:off x="7526286" y="2423310"/>
            <a:ext cx="1320800" cy="85725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ea typeface="宋体" charset="-122"/>
              </a:rPr>
              <a:t>Surface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 smtClean="0">
                <a:solidFill>
                  <a:srgbClr val="000000"/>
                </a:solidFill>
                <a:ea typeface="宋体" charset="-122"/>
              </a:rPr>
              <a:t>Kinetics</a:t>
            </a:r>
            <a:endParaRPr lang="en-US" altLang="en-US" sz="1600" dirty="0">
              <a:solidFill>
                <a:srgbClr val="000000"/>
              </a:solidFill>
              <a:ea typeface="宋体" charset="-122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ea typeface="宋体" charset="-122"/>
              </a:rPr>
              <a:t>Module</a:t>
            </a:r>
          </a:p>
        </p:txBody>
      </p:sp>
      <p:sp>
        <p:nvSpPr>
          <p:cNvPr id="9226" name="Line 21"/>
          <p:cNvSpPr>
            <a:spLocks noChangeShapeType="1"/>
          </p:cNvSpPr>
          <p:nvPr/>
        </p:nvSpPr>
        <p:spPr bwMode="auto">
          <a:xfrm rot="5400000">
            <a:off x="7264349" y="2483635"/>
            <a:ext cx="0" cy="4667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9227" name="Line 22"/>
          <p:cNvSpPr>
            <a:spLocks noChangeShapeType="1"/>
          </p:cNvSpPr>
          <p:nvPr/>
        </p:nvSpPr>
        <p:spPr bwMode="auto">
          <a:xfrm rot="5400000" flipH="1" flipV="1">
            <a:off x="7277844" y="2644768"/>
            <a:ext cx="2" cy="49371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9229" name="Rectangle 8"/>
          <p:cNvSpPr>
            <a:spLocks noChangeArrowheads="1"/>
          </p:cNvSpPr>
          <p:nvPr/>
        </p:nvSpPr>
        <p:spPr bwMode="auto">
          <a:xfrm>
            <a:off x="294659" y="4391261"/>
            <a:ext cx="8726747" cy="2328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3363" indent="-233363"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573088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6213" indent="-174625" fontAlgn="base">
              <a:spcBef>
                <a:spcPts val="0"/>
              </a:spcBef>
              <a:spcAft>
                <a:spcPts val="400"/>
              </a:spcAft>
              <a:buFont typeface="Symbol" pitchFamily="18" charset="2"/>
              <a:buChar char="·"/>
            </a:pPr>
            <a:r>
              <a:rPr lang="en-US" altLang="en-US" sz="1800" dirty="0" smtClean="0">
                <a:solidFill>
                  <a:srgbClr val="000000"/>
                </a:solidFill>
                <a:latin typeface="Arial" panose="020B0604020202020204" pitchFamily="34" charset="0"/>
                <a:ea typeface="PMingLiU" pitchFamily="18" charset="-120"/>
                <a:cs typeface="Arial" panose="020B0604020202020204" pitchFamily="34" charset="0"/>
              </a:rPr>
              <a:t>Hybrid 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ea typeface="PMingLiU" pitchFamily="18" charset="-120"/>
                <a:cs typeface="Arial" panose="020B0604020202020204" pitchFamily="34" charset="0"/>
              </a:rPr>
              <a:t>Plasma Equipment Model (</a:t>
            </a:r>
            <a:r>
              <a:rPr lang="en-US" altLang="en-US" sz="1800" dirty="0" smtClean="0">
                <a:solidFill>
                  <a:srgbClr val="000000"/>
                </a:solidFill>
                <a:latin typeface="Arial" panose="020B0604020202020204" pitchFamily="34" charset="0"/>
                <a:ea typeface="PMingLiU" pitchFamily="18" charset="-120"/>
                <a:cs typeface="Arial" panose="020B0604020202020204" pitchFamily="34" charset="0"/>
              </a:rPr>
              <a:t>HPEM): A 2D modular 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ea typeface="PMingLiU" pitchFamily="18" charset="-120"/>
                <a:cs typeface="Arial" panose="020B0604020202020204" pitchFamily="34" charset="0"/>
              </a:rPr>
              <a:t>simulator </a:t>
            </a:r>
            <a:r>
              <a:rPr lang="en-US" altLang="en-US" sz="1800" dirty="0" smtClean="0">
                <a:solidFill>
                  <a:srgbClr val="000000"/>
                </a:solidFill>
                <a:latin typeface="Arial" panose="020B0604020202020204" pitchFamily="34" charset="0"/>
                <a:ea typeface="PMingLiU" pitchFamily="18" charset="-120"/>
                <a:cs typeface="Arial" panose="020B0604020202020204" pitchFamily="34" charset="0"/>
              </a:rPr>
              <a:t>for reactor scale processes that combines 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ea typeface="PMingLiU" pitchFamily="18" charset="-120"/>
                <a:cs typeface="Arial" panose="020B0604020202020204" pitchFamily="34" charset="0"/>
              </a:rPr>
              <a:t>fluid and kinetic approaches.</a:t>
            </a:r>
          </a:p>
          <a:p>
            <a:pPr marL="176213" indent="-174625">
              <a:spcBef>
                <a:spcPts val="0"/>
              </a:spcBef>
              <a:spcAft>
                <a:spcPts val="200"/>
              </a:spcAft>
              <a:buFont typeface="Symbol" pitchFamily="18" charset="2"/>
              <a:buChar char="·"/>
            </a:pP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Energy Transport Module </a:t>
            </a:r>
            <a:r>
              <a:rPr lang="en-US" altLang="zh-CN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(EETM): Electron energy equation solved for updating electron properties</a:t>
            </a:r>
            <a:r>
              <a:rPr lang="en-US" altLang="ja-JP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ja-JP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3" indent="-174625" fontAlgn="base">
              <a:spcBef>
                <a:spcPts val="600"/>
              </a:spcBef>
              <a:spcAft>
                <a:spcPts val="400"/>
              </a:spcAft>
              <a:buFont typeface="Symbol" pitchFamily="18" charset="2"/>
              <a:buChar char="·"/>
            </a:pP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Fluid-Kinetics Poisson Module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(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FKPM): Momentum equations and Poisson’s equations solved for updating densities of species and electric potentials.</a:t>
            </a: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  <a:buFont typeface="Symbol" pitchFamily="18" charset="2"/>
              <a:buChar char="·"/>
            </a:pPr>
            <a:endParaRPr lang="en-US" altLang="ja-JP" sz="2000" dirty="0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9230" name="Rectangle 1"/>
          <p:cNvSpPr>
            <a:spLocks noChangeArrowheads="1"/>
          </p:cNvSpPr>
          <p:nvPr/>
        </p:nvSpPr>
        <p:spPr bwMode="auto">
          <a:xfrm>
            <a:off x="76149" y="975510"/>
            <a:ext cx="8956675" cy="3409950"/>
          </a:xfrm>
          <a:prstGeom prst="rect">
            <a:avLst/>
          </a:prstGeom>
          <a:noFill/>
          <a:ln w="25400" algn="ctr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9231" name="Text Box 20"/>
          <p:cNvSpPr txBox="1">
            <a:spLocks noChangeArrowheads="1"/>
          </p:cNvSpPr>
          <p:nvPr/>
        </p:nvSpPr>
        <p:spPr bwMode="auto">
          <a:xfrm>
            <a:off x="365074" y="628926"/>
            <a:ext cx="1714500" cy="830262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ea typeface="宋体" charset="-122"/>
              </a:rPr>
              <a:t>Electron, Ion Cross Section Database</a:t>
            </a: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179387" y="-3525"/>
            <a:ext cx="88524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HYBRID PLASMA EQUIPMENT MODEL (HPEM) </a:t>
            </a:r>
            <a:endParaRPr lang="en-US" altLang="en-US" sz="2000" b="1" dirty="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28" name="TextBox 2"/>
          <p:cNvSpPr txBox="1">
            <a:spLocks noChangeArrowheads="1"/>
          </p:cNvSpPr>
          <p:nvPr/>
        </p:nvSpPr>
        <p:spPr bwMode="auto">
          <a:xfrm>
            <a:off x="3249111" y="2099460"/>
            <a:ext cx="7477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rgbClr val="000000"/>
                </a:solidFill>
                <a:latin typeface="Arial" charset="0"/>
              </a:rPr>
              <a:t>EETM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TextBox 2"/>
          <p:cNvSpPr txBox="1">
            <a:spLocks noChangeArrowheads="1"/>
          </p:cNvSpPr>
          <p:nvPr/>
        </p:nvSpPr>
        <p:spPr bwMode="auto">
          <a:xfrm>
            <a:off x="5437044" y="2097456"/>
            <a:ext cx="7649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>
                <a:solidFill>
                  <a:srgbClr val="000000"/>
                </a:solidFill>
                <a:latin typeface="Arial" charset="0"/>
              </a:rPr>
              <a:t>FKPM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30" name="Group 5"/>
          <p:cNvGrpSpPr>
            <a:grpSpLocks/>
          </p:cNvGrpSpPr>
          <p:nvPr/>
        </p:nvGrpSpPr>
        <p:grpSpPr bwMode="auto">
          <a:xfrm>
            <a:off x="5257800" y="6258460"/>
            <a:ext cx="3770313" cy="582613"/>
            <a:chOff x="2953" y="3839"/>
            <a:chExt cx="2375" cy="367"/>
          </a:xfrm>
        </p:grpSpPr>
        <p:sp>
          <p:nvSpPr>
            <p:cNvPr id="31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32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 dirty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University of Michigan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 dirty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Institute for Plasma Science &amp; Engr.</a:t>
              </a:r>
            </a:p>
          </p:txBody>
        </p:sp>
      </p:grpSp>
      <p:sp>
        <p:nvSpPr>
          <p:cNvPr id="33" name="TextBox 2"/>
          <p:cNvSpPr txBox="1">
            <a:spLocks noChangeArrowheads="1"/>
          </p:cNvSpPr>
          <p:nvPr/>
        </p:nvSpPr>
        <p:spPr bwMode="auto">
          <a:xfrm>
            <a:off x="1071511" y="2078876"/>
            <a:ext cx="6639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>
                <a:solidFill>
                  <a:srgbClr val="000000"/>
                </a:solidFill>
                <a:latin typeface="Arial" charset="0"/>
              </a:rPr>
              <a:t>EMM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" name="TextBox 2"/>
          <p:cNvSpPr txBox="1">
            <a:spLocks noChangeArrowheads="1"/>
          </p:cNvSpPr>
          <p:nvPr/>
        </p:nvSpPr>
        <p:spPr bwMode="auto">
          <a:xfrm>
            <a:off x="2692927" y="2501003"/>
            <a:ext cx="18740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>
                <a:solidFill>
                  <a:srgbClr val="000000"/>
                </a:solidFill>
                <a:latin typeface="Helvetica" pitchFamily="34" charset="0"/>
              </a:rPr>
              <a:t>Electron Energy Equation</a:t>
            </a:r>
            <a:endParaRPr lang="en-US" sz="1600" dirty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37" name="Line 2"/>
          <p:cNvSpPr>
            <a:spLocks noChangeShapeType="1"/>
          </p:cNvSpPr>
          <p:nvPr/>
        </p:nvSpPr>
        <p:spPr bwMode="auto">
          <a:xfrm>
            <a:off x="360363" y="519695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0" y="6609534"/>
            <a:ext cx="1557769" cy="24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3363" indent="-2333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ICOPS_2018_S.Huang</a:t>
            </a: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27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0" y="66675"/>
            <a:ext cx="91440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700" b="1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MONTE CARLO FEATURE PROFILE MODEL (MCFPM)</a:t>
            </a:r>
            <a:endParaRPr lang="en-US" altLang="en-US" sz="2700" b="1" dirty="0" smtClean="0">
              <a:solidFill>
                <a:srgbClr val="000000"/>
              </a:solidFill>
              <a:latin typeface="Arial" charset="0"/>
              <a:ea typeface="宋体" charset="-122"/>
              <a:sym typeface="宋体" pitchFamily="2" charset="-122"/>
            </a:endParaRP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338138" y="840332"/>
            <a:ext cx="6179527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3363" indent="-2333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宋体" charset="-122"/>
                <a:cs typeface="Arial"/>
              </a:rPr>
              <a:t>Multiscale 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宋体" charset="-122"/>
                <a:cs typeface="Arial"/>
              </a:rPr>
              <a:t>model: </a:t>
            </a:r>
          </a:p>
          <a:p>
            <a:pPr lvl="1" fontAlgn="base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宋体" charset="-122"/>
                <a:cs typeface="Arial"/>
              </a:rPr>
              <a:t>R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宋体" charset="-122"/>
                <a:cs typeface="Arial"/>
              </a:rPr>
              <a:t>eactor scale (HPEM): cm, </a:t>
            </a:r>
            <a:r>
              <a:rPr lang="en-US" sz="1800" b="1" dirty="0" err="1" smtClean="0">
                <a:solidFill>
                  <a:srgbClr val="000000"/>
                </a:solidFill>
                <a:latin typeface="Arial"/>
                <a:ea typeface="宋体" charset="-122"/>
                <a:cs typeface="Arial"/>
              </a:rPr>
              <a:t>ps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宋体" charset="-122"/>
                <a:cs typeface="Arial"/>
              </a:rPr>
              <a:t>-ns;</a:t>
            </a:r>
          </a:p>
          <a:p>
            <a:pPr lvl="1" fontAlgn="base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宋体" charset="-122"/>
                <a:cs typeface="Arial"/>
              </a:rPr>
              <a:t>S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宋体" charset="-122"/>
                <a:cs typeface="Arial"/>
              </a:rPr>
              <a:t>heath scale (PCMCM): </a:t>
            </a:r>
            <a:r>
              <a:rPr lang="el-GR" sz="1800" b="1" dirty="0" smtClean="0">
                <a:solidFill>
                  <a:srgbClr val="000000"/>
                </a:solidFill>
                <a:latin typeface="Arial"/>
                <a:ea typeface="宋体" charset="-122"/>
                <a:cs typeface="Arial"/>
              </a:rPr>
              <a:t>μ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宋体" charset="-122"/>
                <a:cs typeface="Arial"/>
              </a:rPr>
              <a:t>m, </a:t>
            </a:r>
            <a:r>
              <a:rPr lang="el-GR" sz="1800" b="1" dirty="0" smtClean="0">
                <a:solidFill>
                  <a:srgbClr val="000000"/>
                </a:solidFill>
                <a:latin typeface="Arial"/>
                <a:ea typeface="宋体" charset="-122"/>
                <a:cs typeface="Arial"/>
              </a:rPr>
              <a:t>μ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宋体" charset="-122"/>
                <a:cs typeface="Arial"/>
              </a:rPr>
              <a:t>s-</a:t>
            </a:r>
            <a:r>
              <a:rPr lang="en-US" sz="1800" b="1" dirty="0" err="1" smtClean="0">
                <a:solidFill>
                  <a:srgbClr val="000000"/>
                </a:solidFill>
                <a:latin typeface="Arial"/>
                <a:ea typeface="宋体" charset="-122"/>
                <a:cs typeface="Arial"/>
              </a:rPr>
              <a:t>ms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宋体" charset="-122"/>
                <a:cs typeface="Arial"/>
              </a:rPr>
              <a:t>;</a:t>
            </a:r>
          </a:p>
          <a:p>
            <a:pPr lvl="1" fontAlgn="base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宋体" charset="-122"/>
                <a:cs typeface="Arial"/>
              </a:rPr>
              <a:t>F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宋体" charset="-122"/>
                <a:cs typeface="Arial"/>
              </a:rPr>
              <a:t>eature scale (MCFPM): nm, s. </a:t>
            </a:r>
            <a:endParaRPr lang="en-US" altLang="en-US" sz="1800" b="1" dirty="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fontAlgn="base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en-US" sz="1800" b="1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MCFPM resolves surface topology on 3D Cartesian mesh</a:t>
            </a:r>
            <a:r>
              <a:rPr lang="en-US" altLang="en-US" sz="1800" b="1" dirty="0">
                <a:solidFill>
                  <a:srgbClr val="000000"/>
                </a:solidFill>
                <a:latin typeface="Arial" charset="0"/>
                <a:ea typeface="宋体" charset="-122"/>
              </a:rPr>
              <a:t>. </a:t>
            </a:r>
            <a:r>
              <a:rPr lang="en-US" altLang="en-US" sz="1800" b="1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 Each </a:t>
            </a:r>
            <a:r>
              <a:rPr lang="en-US" altLang="en-US" sz="1800" b="1" dirty="0">
                <a:solidFill>
                  <a:srgbClr val="000000"/>
                </a:solidFill>
                <a:latin typeface="Arial" charset="0"/>
                <a:ea typeface="宋体" charset="-122"/>
              </a:rPr>
              <a:t>cell has a material identity. </a:t>
            </a:r>
            <a:endParaRPr lang="en-US" altLang="en-US" sz="1800" b="1" dirty="0" smtClean="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fontAlgn="base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en-US" sz="1800" b="1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Gas phase species are represented by Monte Carlo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Arial" charset="0"/>
                <a:ea typeface="宋体" charset="-122"/>
              </a:rPr>
              <a:t>pseudoparticles</a:t>
            </a:r>
            <a:r>
              <a:rPr lang="en-US" altLang="en-US" sz="1800" b="1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, which are launched with energy and angular distributions obtained from HPEM.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en-US" sz="1800" b="1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Cell identities changed, removed or added for reactions</a:t>
            </a:r>
            <a:r>
              <a:rPr lang="en-US" altLang="en-US" sz="1800" b="1" dirty="0">
                <a:solidFill>
                  <a:srgbClr val="000000"/>
                </a:solidFill>
                <a:latin typeface="Arial" charset="0"/>
                <a:ea typeface="宋体" charset="-122"/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such as etching and deposition.</a:t>
            </a:r>
          </a:p>
        </p:txBody>
      </p:sp>
      <p:grpSp>
        <p:nvGrpSpPr>
          <p:cNvPr id="65553" name="Group 17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65556" name="Line 18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solidFill>
                  <a:srgbClr val="000000"/>
                </a:solidFill>
                <a:ea typeface="宋体" charset="-122"/>
              </a:endParaRPr>
            </a:p>
          </p:txBody>
        </p:sp>
        <p:sp>
          <p:nvSpPr>
            <p:cNvPr id="65557" name="Text Box 19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 dirty="0" smtClean="0">
                  <a:solidFill>
                    <a:srgbClr val="000000"/>
                  </a:solidFill>
                  <a:latin typeface="Arial" charset="0"/>
                  <a:ea typeface="宋体" pitchFamily="2" charset="-122"/>
                </a:rPr>
                <a:t>University of Michigan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 dirty="0" smtClean="0">
                  <a:solidFill>
                    <a:srgbClr val="000000"/>
                  </a:solidFill>
                  <a:latin typeface="Arial" charset="0"/>
                  <a:ea typeface="宋体" pitchFamily="2" charset="-122"/>
                </a:rPr>
                <a:t>Institute for Plasma Science &amp; Engr.</a:t>
              </a:r>
            </a:p>
          </p:txBody>
        </p:sp>
      </p:grpSp>
      <p:sp>
        <p:nvSpPr>
          <p:cNvPr id="21" name="Line 2"/>
          <p:cNvSpPr>
            <a:spLocks noChangeShapeType="1"/>
          </p:cNvSpPr>
          <p:nvPr/>
        </p:nvSpPr>
        <p:spPr bwMode="auto">
          <a:xfrm>
            <a:off x="338138" y="611188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3373440" y="4651793"/>
            <a:ext cx="2397125" cy="1161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dirty="0" smtClean="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3429003" y="4715292"/>
            <a:ext cx="2286000" cy="36671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PCMCM</a:t>
            </a: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3429003" y="5169317"/>
            <a:ext cx="2286000" cy="584775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Ion energy and angular distributions </a:t>
            </a: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1271586" y="2714956"/>
            <a:ext cx="18415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aseline="-25000" dirty="0" smtClean="0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35" name="Rectangle 13"/>
          <p:cNvSpPr>
            <a:spLocks noChangeArrowheads="1"/>
          </p:cNvSpPr>
          <p:nvPr/>
        </p:nvSpPr>
        <p:spPr bwMode="auto">
          <a:xfrm>
            <a:off x="6424617" y="4651425"/>
            <a:ext cx="2320922" cy="116171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dirty="0" smtClean="0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6496054" y="4713338"/>
            <a:ext cx="2178050" cy="36671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MCFPM</a:t>
            </a:r>
          </a:p>
        </p:txBody>
      </p:sp>
      <p:sp>
        <p:nvSpPr>
          <p:cNvPr id="37" name="Text Box 15"/>
          <p:cNvSpPr txBox="1">
            <a:spLocks noChangeArrowheads="1"/>
          </p:cNvSpPr>
          <p:nvPr/>
        </p:nvSpPr>
        <p:spPr bwMode="auto">
          <a:xfrm>
            <a:off x="6492879" y="5186413"/>
            <a:ext cx="2184400" cy="581025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Etch rates and    etch profile</a:t>
            </a:r>
          </a:p>
        </p:txBody>
      </p:sp>
      <p:sp>
        <p:nvSpPr>
          <p:cNvPr id="40" name="Rectangle 6"/>
          <p:cNvSpPr>
            <a:spLocks noChangeArrowheads="1"/>
          </p:cNvSpPr>
          <p:nvPr/>
        </p:nvSpPr>
        <p:spPr bwMode="auto">
          <a:xfrm>
            <a:off x="338141" y="4651793"/>
            <a:ext cx="2397125" cy="118586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dirty="0" smtClean="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393704" y="4722793"/>
            <a:ext cx="2286000" cy="36671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HPEM</a:t>
            </a:r>
          </a:p>
        </p:txBody>
      </p:sp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393704" y="5176818"/>
            <a:ext cx="2286000" cy="584775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n</a:t>
            </a:r>
            <a:r>
              <a:rPr lang="en-US" altLang="en-US" sz="1600" b="1" baseline="-25000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e</a:t>
            </a:r>
            <a:r>
              <a:rPr lang="en-US" altLang="en-US" sz="1600" b="1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, </a:t>
            </a:r>
            <a:r>
              <a:rPr lang="en-US" altLang="en-US" sz="1600" b="1" dirty="0" err="1" smtClean="0">
                <a:solidFill>
                  <a:srgbClr val="000000"/>
                </a:solidFill>
                <a:latin typeface="Arial" charset="0"/>
                <a:ea typeface="宋体" charset="-122"/>
              </a:rPr>
              <a:t>T</a:t>
            </a:r>
            <a:r>
              <a:rPr lang="en-US" altLang="en-US" sz="1600" b="1" baseline="-25000" dirty="0" err="1" smtClean="0">
                <a:solidFill>
                  <a:srgbClr val="000000"/>
                </a:solidFill>
                <a:latin typeface="Arial" charset="0"/>
                <a:ea typeface="宋体" charset="-122"/>
              </a:rPr>
              <a:t>e</a:t>
            </a:r>
            <a:r>
              <a:rPr lang="en-US" altLang="en-US" sz="1600" b="1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, EEDF, ion and neutral densities</a:t>
            </a:r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525489" y="5838561"/>
            <a:ext cx="21348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3363" indent="-233363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682625" indent="-227013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</a:pPr>
            <a:r>
              <a:rPr lang="en-US" altLang="zh-CN" dirty="0" smtClean="0">
                <a:solidFill>
                  <a:srgbClr val="000000"/>
                </a:solidFill>
                <a:ea typeface="宋体" pitchFamily="2" charset="-122"/>
              </a:rPr>
              <a:t>Reactor scale</a:t>
            </a:r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3580178" y="5832598"/>
            <a:ext cx="21348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3363" indent="-233363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682625" indent="-227013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</a:pPr>
            <a:r>
              <a:rPr lang="en-US" altLang="zh-CN" dirty="0" smtClean="0">
                <a:solidFill>
                  <a:srgbClr val="000000"/>
                </a:solidFill>
                <a:ea typeface="宋体" pitchFamily="2" charset="-122"/>
              </a:rPr>
              <a:t>Sheath scale</a:t>
            </a:r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6517665" y="5813143"/>
            <a:ext cx="21348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3363" indent="-233363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682625" indent="-227013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</a:pPr>
            <a:r>
              <a:rPr lang="en-US" altLang="zh-CN" dirty="0" smtClean="0">
                <a:solidFill>
                  <a:srgbClr val="000000"/>
                </a:solidFill>
                <a:ea typeface="宋体" pitchFamily="2" charset="-122"/>
              </a:rPr>
              <a:t>Feature scale</a:t>
            </a:r>
          </a:p>
        </p:txBody>
      </p:sp>
      <p:sp>
        <p:nvSpPr>
          <p:cNvPr id="46" name="AutoShape 16"/>
          <p:cNvSpPr>
            <a:spLocks noChangeArrowheads="1"/>
          </p:cNvSpPr>
          <p:nvPr/>
        </p:nvSpPr>
        <p:spPr bwMode="auto">
          <a:xfrm rot="16200000">
            <a:off x="2873205" y="4902990"/>
            <a:ext cx="362300" cy="638175"/>
          </a:xfrm>
          <a:prstGeom prst="downArrow">
            <a:avLst>
              <a:gd name="adj1" fmla="val 50000"/>
              <a:gd name="adj2" fmla="val 36846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47" name="AutoShape 16"/>
          <p:cNvSpPr>
            <a:spLocks noChangeArrowheads="1"/>
          </p:cNvSpPr>
          <p:nvPr/>
        </p:nvSpPr>
        <p:spPr bwMode="auto">
          <a:xfrm rot="16200000">
            <a:off x="5908505" y="4902989"/>
            <a:ext cx="362300" cy="638175"/>
          </a:xfrm>
          <a:prstGeom prst="downArrow">
            <a:avLst>
              <a:gd name="adj1" fmla="val 50000"/>
              <a:gd name="adj2" fmla="val 36846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srgbClr val="000000"/>
              </a:solidFill>
              <a:ea typeface="宋体" charset="-122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3" r="17056"/>
          <a:stretch/>
        </p:blipFill>
        <p:spPr>
          <a:xfrm>
            <a:off x="6426694" y="665439"/>
            <a:ext cx="1644088" cy="3950772"/>
          </a:xfrm>
          <a:prstGeom prst="rect">
            <a:avLst/>
          </a:prstGeom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666" y="665439"/>
            <a:ext cx="768456" cy="149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934039" y="2640825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black"/>
                </a:solidFill>
                <a:latin typeface="Arial" charset="0"/>
                <a:ea typeface="宋体" charset="-122"/>
                <a:cs typeface="Arial" panose="020B0604020202020204" pitchFamily="34" charset="0"/>
              </a:rPr>
              <a:t>SiO</a:t>
            </a:r>
            <a:r>
              <a:rPr lang="en-US" b="1" baseline="-25000" dirty="0" smtClean="0">
                <a:solidFill>
                  <a:prstClr val="black"/>
                </a:solidFill>
                <a:latin typeface="Arial" charset="0"/>
                <a:ea typeface="宋体" charset="-122"/>
                <a:cs typeface="Arial" panose="020B0604020202020204" pitchFamily="34" charset="0"/>
              </a:rPr>
              <a:t>2</a:t>
            </a:r>
            <a:endParaRPr lang="en-US" b="1" baseline="-25000" dirty="0">
              <a:solidFill>
                <a:prstClr val="black"/>
              </a:solidFill>
              <a:latin typeface="Arial" charset="0"/>
              <a:ea typeface="宋体" charset="-122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009477" y="3899302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black"/>
                </a:solidFill>
                <a:latin typeface="Arial" charset="0"/>
                <a:ea typeface="宋体" charset="-122"/>
                <a:cs typeface="Arial" panose="020B0604020202020204" pitchFamily="34" charset="0"/>
              </a:rPr>
              <a:t>Si</a:t>
            </a:r>
            <a:endParaRPr lang="en-US" b="1" baseline="-25000" dirty="0">
              <a:solidFill>
                <a:prstClr val="black"/>
              </a:solidFill>
              <a:latin typeface="Arial" charset="0"/>
              <a:ea typeface="宋体" charset="-122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33848" y="140088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black"/>
                </a:solidFill>
                <a:latin typeface="Arial" charset="0"/>
                <a:ea typeface="宋体" charset="-122"/>
                <a:cs typeface="Arial" panose="020B0604020202020204" pitchFamily="34" charset="0"/>
              </a:rPr>
              <a:t>Resist</a:t>
            </a:r>
            <a:endParaRPr lang="en-US" b="1" baseline="-25000" dirty="0">
              <a:solidFill>
                <a:prstClr val="black"/>
              </a:solidFill>
              <a:latin typeface="Arial" charset="0"/>
              <a:ea typeface="宋体" charset="-122"/>
              <a:cs typeface="Arial" panose="020B0604020202020204" pitchFamily="34" charset="0"/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0" y="6609534"/>
            <a:ext cx="1557769" cy="24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3363" indent="-2333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ICOPS_2018_S.Huang</a:t>
            </a: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00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6" name="Group 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5127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128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 smtClean="0">
                  <a:solidFill>
                    <a:srgbClr val="000000"/>
                  </a:solidFill>
                </a:rPr>
                <a:t>University of Michigan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 smtClean="0">
                  <a:solidFill>
                    <a:srgbClr val="000000"/>
                  </a:solidFill>
                </a:rPr>
                <a:t>Institute for Plasma Science &amp; Engr.</a:t>
              </a:r>
            </a:p>
          </p:txBody>
        </p:sp>
      </p:grpSp>
      <p:sp>
        <p:nvSpPr>
          <p:cNvPr id="16" name="Line 2"/>
          <p:cNvSpPr>
            <a:spLocks noChangeShapeType="1"/>
          </p:cNvSpPr>
          <p:nvPr/>
        </p:nvSpPr>
        <p:spPr bwMode="auto">
          <a:xfrm>
            <a:off x="338138" y="611188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87313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MULTI-FREQUENCY CCP REACTOR</a:t>
            </a:r>
            <a:endParaRPr lang="en-US" altLang="en-US" sz="2000" b="1" dirty="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04800" y="3505200"/>
            <a:ext cx="8805861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Multi-frequency CCP reactor modeled using 2-dimensional HPEM.</a:t>
            </a:r>
          </a:p>
          <a:p>
            <a:pPr lvl="1"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Top electrode: 80 MHz, 200 V.</a:t>
            </a:r>
          </a:p>
          <a:p>
            <a:pPr lvl="1"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Bottom electrode: 10/5 MHz = 800/800 V.</a:t>
            </a: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Gas mixtures: </a:t>
            </a:r>
            <a:r>
              <a:rPr kumimoji="1" lang="en-US" altLang="en-US" sz="2000" b="1" dirty="0" err="1" smtClean="0">
                <a:solidFill>
                  <a:srgbClr val="000000"/>
                </a:solidFill>
                <a:latin typeface="Arial" charset="0"/>
                <a:ea typeface="굴림" charset="-127"/>
              </a:rPr>
              <a:t>Ar</a:t>
            </a: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/C</a:t>
            </a:r>
            <a:r>
              <a:rPr kumimoji="1" lang="en-US" altLang="en-US" sz="2000" b="1" baseline="-25000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4</a:t>
            </a: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F</a:t>
            </a:r>
            <a:r>
              <a:rPr kumimoji="1" lang="en-US" altLang="en-US" sz="2000" b="1" baseline="-25000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8</a:t>
            </a: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/O</a:t>
            </a:r>
            <a:r>
              <a:rPr kumimoji="1" lang="en-US" altLang="en-US" sz="2000" b="1" baseline="-25000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2</a:t>
            </a:r>
            <a:r>
              <a:rPr kumimoji="1" lang="en-US" altLang="en-US" sz="20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 = </a:t>
            </a: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75/15/10, 500 </a:t>
            </a:r>
            <a:r>
              <a:rPr kumimoji="1" lang="en-US" altLang="en-US" sz="2000" b="1" dirty="0" err="1" smtClean="0">
                <a:solidFill>
                  <a:srgbClr val="000000"/>
                </a:solidFill>
                <a:latin typeface="Arial" charset="0"/>
                <a:ea typeface="굴림" charset="-127"/>
              </a:rPr>
              <a:t>sccm</a:t>
            </a: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, 25 </a:t>
            </a:r>
            <a:r>
              <a:rPr kumimoji="1" lang="en-US" altLang="en-US" sz="2000" b="1" dirty="0" err="1" smtClean="0">
                <a:solidFill>
                  <a:srgbClr val="000000"/>
                </a:solidFill>
                <a:latin typeface="Arial" charset="0"/>
                <a:ea typeface="굴림" charset="-127"/>
              </a:rPr>
              <a:t>mTorr</a:t>
            </a: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100 mm wafer confined by Si focus ring with gap of 1 mm in between.</a:t>
            </a: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Dielectric under focus ring: </a:t>
            </a:r>
            <a:r>
              <a:rPr kumimoji="1" lang="el-GR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ε</a:t>
            </a:r>
            <a:r>
              <a:rPr kumimoji="1" lang="en-US" altLang="en-US" sz="2000" b="1" baseline="-25000" dirty="0">
                <a:solidFill>
                  <a:srgbClr val="000000"/>
                </a:solidFill>
                <a:latin typeface="Arial" charset="0"/>
                <a:ea typeface="굴림" charset="-127"/>
              </a:rPr>
              <a:t> </a:t>
            </a: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= 2 – 40. (4 for base case: quartz)</a:t>
            </a: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Conductivity (1/</a:t>
            </a:r>
            <a:r>
              <a:rPr kumimoji="1" lang="el-GR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Ω</a:t>
            </a: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-cm): wafer: 10</a:t>
            </a:r>
            <a:r>
              <a:rPr kumimoji="1" lang="en-US" altLang="en-US" sz="2000" b="1" baseline="30000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-2</a:t>
            </a: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, FR: 10</a:t>
            </a:r>
            <a:r>
              <a:rPr kumimoji="1" lang="en-US" altLang="en-US" sz="2000" b="1" baseline="30000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-5</a:t>
            </a: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, dielectric: 10</a:t>
            </a:r>
            <a:r>
              <a:rPr kumimoji="1" lang="en-US" altLang="en-US" sz="2000" b="1" baseline="30000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-15</a:t>
            </a:r>
            <a:r>
              <a:rPr kumimoji="1" lang="en-US" altLang="en-US" sz="20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.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6609534"/>
            <a:ext cx="1557769" cy="24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3363" indent="-2333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ICOPS_2018_S.Huang</a:t>
            </a: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85800"/>
            <a:ext cx="8686800" cy="290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37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Line 2"/>
          <p:cNvSpPr>
            <a:spLocks noChangeShapeType="1"/>
          </p:cNvSpPr>
          <p:nvPr/>
        </p:nvSpPr>
        <p:spPr bwMode="auto">
          <a:xfrm>
            <a:off x="338138" y="611188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87313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MULTI-FREQ CCP – PLASMA  PROPERTIES</a:t>
            </a:r>
            <a:endParaRPr lang="en-US" altLang="en-US" sz="2000" b="1" dirty="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467350" y="894576"/>
            <a:ext cx="3676650" cy="484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19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Electron density peaks at the edge of the wafer due to field enhancement.</a:t>
            </a:r>
            <a:endParaRPr kumimoji="1" lang="en-US" altLang="en-US" sz="1900" b="1" dirty="0">
              <a:solidFill>
                <a:srgbClr val="000000"/>
              </a:solidFill>
              <a:latin typeface="Arial" charset="0"/>
              <a:ea typeface="굴림" charset="-127"/>
            </a:endParaRP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19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Electrons are mainly produced through ionization by bulk electrons. </a:t>
            </a: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19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Debye length at the wafer edge is ~ 0.5 mm, smaller than the gap size (</a:t>
            </a:r>
            <a:r>
              <a:rPr kumimoji="1" lang="en-US" altLang="en-US" sz="19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1</a:t>
            </a:r>
            <a:r>
              <a:rPr kumimoji="1" lang="en-US" altLang="en-US" sz="19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 mm).</a:t>
            </a: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19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Some </a:t>
            </a:r>
            <a:r>
              <a:rPr kumimoji="1" lang="en-US" altLang="en-US" sz="19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plasma </a:t>
            </a:r>
            <a:r>
              <a:rPr kumimoji="1" lang="en-US" altLang="en-US" sz="19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molding </a:t>
            </a:r>
            <a:r>
              <a:rPr kumimoji="1" lang="en-US" altLang="en-US" sz="19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into </a:t>
            </a:r>
            <a:r>
              <a:rPr kumimoji="1" lang="en-US" altLang="en-US" sz="19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the wafer-FR gap. </a:t>
            </a:r>
          </a:p>
          <a:p>
            <a:pPr marL="228600" lvl="1" indent="-228600"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en-US" sz="19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Ions accelerated </a:t>
            </a:r>
            <a:r>
              <a:rPr kumimoji="1" lang="en-US" altLang="en-US" sz="19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into gap, </a:t>
            </a:r>
            <a:r>
              <a:rPr kumimoji="1" lang="en-US" altLang="en-US" sz="1900" b="1" dirty="0">
                <a:solidFill>
                  <a:srgbClr val="000000"/>
                </a:solidFill>
                <a:latin typeface="Arial" charset="0"/>
                <a:ea typeface="굴림" charset="-127"/>
              </a:rPr>
              <a:t>resulting in erosion of </a:t>
            </a:r>
            <a:r>
              <a:rPr kumimoji="1" lang="en-US" altLang="en-US" sz="1900" b="1" dirty="0" smtClean="0">
                <a:solidFill>
                  <a:srgbClr val="000000"/>
                </a:solidFill>
                <a:latin typeface="Arial" charset="0"/>
                <a:ea typeface="굴림" charset="-127"/>
              </a:rPr>
              <a:t>consumable parts.</a:t>
            </a:r>
            <a:endParaRPr kumimoji="1" lang="en-US" altLang="en-US" sz="1800" b="1" dirty="0">
              <a:solidFill>
                <a:srgbClr val="000000"/>
              </a:solidFill>
              <a:latin typeface="Arial" charset="0"/>
              <a:ea typeface="굴림" charset="-127"/>
            </a:endParaRP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endParaRPr kumimoji="1" lang="en-US" altLang="en-US" sz="1800" b="1" dirty="0" smtClean="0">
              <a:solidFill>
                <a:srgbClr val="000000"/>
              </a:solidFill>
              <a:latin typeface="Arial" charset="0"/>
              <a:ea typeface="굴림" charset="-127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3"/>
          <a:stretch/>
        </p:blipFill>
        <p:spPr>
          <a:xfrm>
            <a:off x="76200" y="685800"/>
            <a:ext cx="5486400" cy="16235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7" b="-1"/>
          <a:stretch/>
        </p:blipFill>
        <p:spPr>
          <a:xfrm>
            <a:off x="76200" y="2074459"/>
            <a:ext cx="5486400" cy="17355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7"/>
          <a:stretch/>
        </p:blipFill>
        <p:spPr>
          <a:xfrm>
            <a:off x="76200" y="3581400"/>
            <a:ext cx="5486400" cy="1719619"/>
          </a:xfrm>
          <a:prstGeom prst="rect">
            <a:avLst/>
          </a:prstGeom>
        </p:spPr>
      </p:pic>
      <p:pic>
        <p:nvPicPr>
          <p:cNvPr id="2050" name="Picture 2" descr="D:\UIGEL2-2_SHUOH\PAPER\HARC_Oxide_Etch\V08\FIGURES_V08\color_bar_3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300" y="5715000"/>
            <a:ext cx="3200400" cy="25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8"/>
          <a:stretch/>
        </p:blipFill>
        <p:spPr>
          <a:xfrm>
            <a:off x="76200" y="5055716"/>
            <a:ext cx="5486400" cy="1735540"/>
          </a:xfrm>
          <a:prstGeom prst="rect">
            <a:avLst/>
          </a:prstGeom>
        </p:spPr>
      </p:pic>
      <p:grpSp>
        <p:nvGrpSpPr>
          <p:cNvPr id="5126" name="Group 5"/>
          <p:cNvGrpSpPr>
            <a:grpSpLocks/>
          </p:cNvGrpSpPr>
          <p:nvPr/>
        </p:nvGrpSpPr>
        <p:grpSpPr bwMode="auto">
          <a:xfrm>
            <a:off x="5297487" y="6172200"/>
            <a:ext cx="3770313" cy="582613"/>
            <a:chOff x="2953" y="3839"/>
            <a:chExt cx="2375" cy="367"/>
          </a:xfrm>
        </p:grpSpPr>
        <p:sp>
          <p:nvSpPr>
            <p:cNvPr id="5127" name="Line 6"/>
            <p:cNvSpPr>
              <a:spLocks noChangeShapeType="1"/>
            </p:cNvSpPr>
            <p:nvPr/>
          </p:nvSpPr>
          <p:spPr bwMode="auto">
            <a:xfrm>
              <a:off x="3098" y="3839"/>
              <a:ext cx="223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128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 smtClean="0">
                  <a:solidFill>
                    <a:srgbClr val="000000"/>
                  </a:solidFill>
                </a:rPr>
                <a:t>University of Michigan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 smtClean="0">
                  <a:solidFill>
                    <a:srgbClr val="000000"/>
                  </a:solidFill>
                </a:rPr>
                <a:t>Institute for Plasma Science &amp; Engr.</a:t>
              </a:r>
            </a:p>
          </p:txBody>
        </p:sp>
      </p:grp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6609534"/>
            <a:ext cx="1557769" cy="24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3363" indent="-2333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ICOPS_2018_S.Huang</a:t>
            </a: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62128" r="42361" b="24885"/>
          <a:stretch/>
        </p:blipFill>
        <p:spPr>
          <a:xfrm>
            <a:off x="990600" y="3106900"/>
            <a:ext cx="2324100" cy="2378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0" t="61554" r="82223" b="23523"/>
          <a:stretch/>
        </p:blipFill>
        <p:spPr>
          <a:xfrm>
            <a:off x="667512" y="3106900"/>
            <a:ext cx="384977" cy="27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6322</TotalTime>
  <Words>2031</Words>
  <Application>Microsoft Office PowerPoint</Application>
  <PresentationFormat>On-screen Show (4:3)</PresentationFormat>
  <Paragraphs>308</Paragraphs>
  <Slides>24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Office Theme</vt:lpstr>
      <vt:lpstr>2_Default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Shuo Huang</dc:creator>
  <cp:lastModifiedBy>Julia Falkovitch-Khain</cp:lastModifiedBy>
  <cp:revision>390</cp:revision>
  <cp:lastPrinted>2018-05-22T14:21:40Z</cp:lastPrinted>
  <dcterms:created xsi:type="dcterms:W3CDTF">2006-08-16T00:00:00Z</dcterms:created>
  <dcterms:modified xsi:type="dcterms:W3CDTF">2019-01-14T16:01:58Z</dcterms:modified>
</cp:coreProperties>
</file>