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handoutMasterIdLst>
    <p:handoutMasterId r:id="rId23"/>
  </p:handoutMasterIdLst>
  <p:sldIdLst>
    <p:sldId id="273" r:id="rId3"/>
    <p:sldId id="303" r:id="rId4"/>
    <p:sldId id="274" r:id="rId5"/>
    <p:sldId id="320" r:id="rId6"/>
    <p:sldId id="309" r:id="rId7"/>
    <p:sldId id="321" r:id="rId8"/>
    <p:sldId id="323" r:id="rId9"/>
    <p:sldId id="289" r:id="rId10"/>
    <p:sldId id="308" r:id="rId11"/>
    <p:sldId id="276" r:id="rId12"/>
    <p:sldId id="310" r:id="rId13"/>
    <p:sldId id="311" r:id="rId14"/>
    <p:sldId id="325" r:id="rId15"/>
    <p:sldId id="318" r:id="rId16"/>
    <p:sldId id="326" r:id="rId17"/>
    <p:sldId id="313" r:id="rId18"/>
    <p:sldId id="315" r:id="rId19"/>
    <p:sldId id="316" r:id="rId20"/>
    <p:sldId id="271" r:id="rId21"/>
  </p:sldIdLst>
  <p:sldSz cx="9144000" cy="6858000" type="screen4x3"/>
  <p:notesSz cx="9296400" cy="7010400"/>
  <p:defaultTextStyle>
    <a:defPPr>
      <a:defRPr lang="zh-CN"/>
    </a:defPPr>
    <a:lvl1pPr algn="l" rtl="0" fontAlgn="base">
      <a:lnSpc>
        <a:spcPct val="90000"/>
      </a:lnSpc>
      <a:spcBef>
        <a:spcPct val="20000"/>
      </a:spcBef>
      <a:spcAft>
        <a:spcPct val="0"/>
      </a:spcAft>
      <a:buFont typeface="Arial" charset="0"/>
      <a:defRPr kern="1200">
        <a:solidFill>
          <a:schemeClr val="tx1"/>
        </a:solidFill>
        <a:latin typeface="Calibri" pitchFamily="34" charset="0"/>
        <a:ea typeface="宋体" pitchFamily="2" charset="-122"/>
        <a:cs typeface="+mn-cs"/>
      </a:defRPr>
    </a:lvl1pPr>
    <a:lvl2pPr marL="457200" algn="l" rtl="0" fontAlgn="base">
      <a:lnSpc>
        <a:spcPct val="90000"/>
      </a:lnSpc>
      <a:spcBef>
        <a:spcPct val="20000"/>
      </a:spcBef>
      <a:spcAft>
        <a:spcPct val="0"/>
      </a:spcAft>
      <a:buFont typeface="Arial" charset="0"/>
      <a:defRPr kern="1200">
        <a:solidFill>
          <a:schemeClr val="tx1"/>
        </a:solidFill>
        <a:latin typeface="Calibri" pitchFamily="34" charset="0"/>
        <a:ea typeface="宋体" pitchFamily="2" charset="-122"/>
        <a:cs typeface="+mn-cs"/>
      </a:defRPr>
    </a:lvl2pPr>
    <a:lvl3pPr marL="914400" algn="l" rtl="0" fontAlgn="base">
      <a:lnSpc>
        <a:spcPct val="90000"/>
      </a:lnSpc>
      <a:spcBef>
        <a:spcPct val="20000"/>
      </a:spcBef>
      <a:spcAft>
        <a:spcPct val="0"/>
      </a:spcAft>
      <a:buFont typeface="Arial" charset="0"/>
      <a:defRPr kern="1200">
        <a:solidFill>
          <a:schemeClr val="tx1"/>
        </a:solidFill>
        <a:latin typeface="Calibri" pitchFamily="34" charset="0"/>
        <a:ea typeface="宋体" pitchFamily="2" charset="-122"/>
        <a:cs typeface="+mn-cs"/>
      </a:defRPr>
    </a:lvl3pPr>
    <a:lvl4pPr marL="1371600" algn="l" rtl="0" fontAlgn="base">
      <a:lnSpc>
        <a:spcPct val="90000"/>
      </a:lnSpc>
      <a:spcBef>
        <a:spcPct val="20000"/>
      </a:spcBef>
      <a:spcAft>
        <a:spcPct val="0"/>
      </a:spcAft>
      <a:buFont typeface="Arial" charset="0"/>
      <a:defRPr kern="1200">
        <a:solidFill>
          <a:schemeClr val="tx1"/>
        </a:solidFill>
        <a:latin typeface="Calibri" pitchFamily="34" charset="0"/>
        <a:ea typeface="宋体" pitchFamily="2" charset="-122"/>
        <a:cs typeface="+mn-cs"/>
      </a:defRPr>
    </a:lvl4pPr>
    <a:lvl5pPr marL="1828800" algn="l" rtl="0" fontAlgn="base">
      <a:lnSpc>
        <a:spcPct val="90000"/>
      </a:lnSpc>
      <a:spcBef>
        <a:spcPct val="20000"/>
      </a:spcBef>
      <a:spcAft>
        <a:spcPct val="0"/>
      </a:spcAft>
      <a:buFont typeface="Arial"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DA00"/>
    <a:srgbClr val="00FF00"/>
    <a:srgbClr val="00FFFF"/>
    <a:srgbClr val="FF00FF"/>
    <a:srgbClr val="F4EE00"/>
    <a:srgbClr val="CC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76" autoAdjust="0"/>
    <p:restoredTop sz="87437" autoAdjust="0"/>
  </p:normalViewPr>
  <p:slideViewPr>
    <p:cSldViewPr>
      <p:cViewPr varScale="1">
        <p:scale>
          <a:sx n="73" d="100"/>
          <a:sy n="73" d="100"/>
        </p:scale>
        <p:origin x="-1915"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3" d="100"/>
          <a:sy n="123" d="100"/>
        </p:scale>
        <p:origin x="-108" y="-870"/>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020" cy="350401"/>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5266279" y="0"/>
            <a:ext cx="4028020" cy="350401"/>
          </a:xfrm>
          <a:prstGeom prst="rect">
            <a:avLst/>
          </a:prstGeom>
        </p:spPr>
        <p:txBody>
          <a:bodyPr vert="horz" lIns="91330" tIns="45665" rIns="91330" bIns="45665" rtlCol="0"/>
          <a:lstStyle>
            <a:lvl1pPr algn="r">
              <a:defRPr sz="1200"/>
            </a:lvl1pPr>
          </a:lstStyle>
          <a:p>
            <a:fld id="{0D12E72E-4349-46D7-A272-A9D96AFE1770}" type="datetimeFigureOut">
              <a:rPr lang="en-US" smtClean="0"/>
              <a:t>12/27/2018</a:t>
            </a:fld>
            <a:endParaRPr lang="en-US"/>
          </a:p>
        </p:txBody>
      </p:sp>
      <p:sp>
        <p:nvSpPr>
          <p:cNvPr id="4" name="Footer Placeholder 3"/>
          <p:cNvSpPr>
            <a:spLocks noGrp="1"/>
          </p:cNvSpPr>
          <p:nvPr>
            <p:ph type="ftr" sz="quarter" idx="2"/>
          </p:nvPr>
        </p:nvSpPr>
        <p:spPr>
          <a:xfrm>
            <a:off x="0" y="6658804"/>
            <a:ext cx="4028020" cy="350401"/>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5266279" y="6658804"/>
            <a:ext cx="4028020" cy="350401"/>
          </a:xfrm>
          <a:prstGeom prst="rect">
            <a:avLst/>
          </a:prstGeom>
        </p:spPr>
        <p:txBody>
          <a:bodyPr vert="horz" lIns="91330" tIns="45665" rIns="91330" bIns="45665" rtlCol="0" anchor="b"/>
          <a:lstStyle>
            <a:lvl1pPr algn="r">
              <a:defRPr sz="1200"/>
            </a:lvl1pPr>
          </a:lstStyle>
          <a:p>
            <a:fld id="{82F46F27-989A-4138-9CCE-13BF9B868F4D}" type="slidenum">
              <a:rPr lang="en-US" smtClean="0"/>
              <a:t>‹#›</a:t>
            </a:fld>
            <a:endParaRPr lang="en-US"/>
          </a:p>
        </p:txBody>
      </p:sp>
    </p:spTree>
    <p:extLst>
      <p:ext uri="{BB962C8B-B14F-4D97-AF65-F5344CB8AC3E}">
        <p14:creationId xmlns:p14="http://schemas.microsoft.com/office/powerpoint/2010/main" val="2111565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028440" cy="350520"/>
          </a:xfrm>
          <a:prstGeom prst="rect">
            <a:avLst/>
          </a:prstGeom>
        </p:spPr>
        <p:txBody>
          <a:bodyPr vert="horz" lIns="93175" tIns="46588" rIns="93175" bIns="46588" rtlCol="0"/>
          <a:lstStyle>
            <a:lvl1pPr algn="l" fontAlgn="auto">
              <a:lnSpc>
                <a:spcPct val="100000"/>
              </a:lnSpc>
              <a:spcBef>
                <a:spcPts val="0"/>
              </a:spcBef>
              <a:spcAft>
                <a:spcPts val="0"/>
              </a:spcAft>
              <a:buFontTx/>
              <a:buNone/>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5265809" y="0"/>
            <a:ext cx="4028440" cy="350520"/>
          </a:xfrm>
          <a:prstGeom prst="rect">
            <a:avLst/>
          </a:prstGeom>
        </p:spPr>
        <p:txBody>
          <a:bodyPr vert="horz" lIns="93175" tIns="46588" rIns="93175" bIns="46588" rtlCol="0"/>
          <a:lstStyle>
            <a:lvl1pPr algn="r" fontAlgn="auto">
              <a:lnSpc>
                <a:spcPct val="100000"/>
              </a:lnSpc>
              <a:spcBef>
                <a:spcPts val="0"/>
              </a:spcBef>
              <a:spcAft>
                <a:spcPts val="0"/>
              </a:spcAft>
              <a:buFontTx/>
              <a:buNone/>
              <a:defRPr sz="1200" smtClean="0">
                <a:latin typeface="+mn-lt"/>
                <a:ea typeface="+mn-ea"/>
              </a:defRPr>
            </a:lvl1pPr>
          </a:lstStyle>
          <a:p>
            <a:pPr>
              <a:defRPr/>
            </a:pPr>
            <a:fld id="{7EA955A4-6F43-4037-ABC0-BC39A446D3F4}" type="datetimeFigureOut">
              <a:rPr lang="zh-CN" altLang="en-US"/>
              <a:pPr>
                <a:defRPr/>
              </a:pPr>
              <a:t>2018/12/27</a:t>
            </a:fld>
            <a:endParaRPr lang="zh-CN" altLang="en-US"/>
          </a:p>
        </p:txBody>
      </p:sp>
      <p:sp>
        <p:nvSpPr>
          <p:cNvPr id="4" name="幻灯片图像占位符 3"/>
          <p:cNvSpPr>
            <a:spLocks noGrp="1" noRot="1" noChangeAspect="1"/>
          </p:cNvSpPr>
          <p:nvPr>
            <p:ph type="sldImg" idx="2"/>
          </p:nvPr>
        </p:nvSpPr>
        <p:spPr>
          <a:xfrm>
            <a:off x="2897188" y="527050"/>
            <a:ext cx="3502025" cy="2627313"/>
          </a:xfrm>
          <a:prstGeom prst="rect">
            <a:avLst/>
          </a:prstGeom>
          <a:noFill/>
          <a:ln w="12700">
            <a:solidFill>
              <a:prstClr val="black"/>
            </a:solidFill>
          </a:ln>
        </p:spPr>
        <p:txBody>
          <a:bodyPr vert="horz" lIns="93175" tIns="46588" rIns="93175" bIns="46588" rtlCol="0" anchor="ctr"/>
          <a:lstStyle/>
          <a:p>
            <a:pPr lvl="0"/>
            <a:endParaRPr lang="zh-CN" altLang="en-US" noProof="0"/>
          </a:p>
        </p:txBody>
      </p:sp>
      <p:sp>
        <p:nvSpPr>
          <p:cNvPr id="5" name="备注占位符 4"/>
          <p:cNvSpPr>
            <a:spLocks noGrp="1"/>
          </p:cNvSpPr>
          <p:nvPr>
            <p:ph type="body" sz="quarter" idx="3"/>
          </p:nvPr>
        </p:nvSpPr>
        <p:spPr>
          <a:xfrm>
            <a:off x="929640" y="3329940"/>
            <a:ext cx="7437120" cy="3154680"/>
          </a:xfrm>
          <a:prstGeom prst="rect">
            <a:avLst/>
          </a:prstGeom>
        </p:spPr>
        <p:txBody>
          <a:bodyPr vert="horz" lIns="93175" tIns="46588" rIns="93175" bIns="46588"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6658664"/>
            <a:ext cx="4028440" cy="350520"/>
          </a:xfrm>
          <a:prstGeom prst="rect">
            <a:avLst/>
          </a:prstGeom>
        </p:spPr>
        <p:txBody>
          <a:bodyPr vert="horz" lIns="93175" tIns="46588" rIns="93175" bIns="46588" rtlCol="0" anchor="b"/>
          <a:lstStyle>
            <a:lvl1pPr algn="l" fontAlgn="auto">
              <a:lnSpc>
                <a:spcPct val="100000"/>
              </a:lnSpc>
              <a:spcBef>
                <a:spcPts val="0"/>
              </a:spcBef>
              <a:spcAft>
                <a:spcPts val="0"/>
              </a:spcAft>
              <a:buFontTx/>
              <a:buNone/>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5265809" y="6658664"/>
            <a:ext cx="4028440" cy="350520"/>
          </a:xfrm>
          <a:prstGeom prst="rect">
            <a:avLst/>
          </a:prstGeom>
        </p:spPr>
        <p:txBody>
          <a:bodyPr vert="horz" lIns="93175" tIns="46588" rIns="93175" bIns="46588" rtlCol="0" anchor="b"/>
          <a:lstStyle>
            <a:lvl1pPr algn="r" fontAlgn="auto">
              <a:lnSpc>
                <a:spcPct val="100000"/>
              </a:lnSpc>
              <a:spcBef>
                <a:spcPts val="0"/>
              </a:spcBef>
              <a:spcAft>
                <a:spcPts val="0"/>
              </a:spcAft>
              <a:buFontTx/>
              <a:buNone/>
              <a:defRPr sz="1200" smtClean="0">
                <a:latin typeface="+mn-lt"/>
                <a:ea typeface="+mn-ea"/>
              </a:defRPr>
            </a:lvl1pPr>
          </a:lstStyle>
          <a:p>
            <a:pPr>
              <a:defRPr/>
            </a:pPr>
            <a:fld id="{8D9D0C07-14E2-4194-852E-C5F87E8F5B7F}" type="slidenum">
              <a:rPr lang="zh-CN" altLang="en-US"/>
              <a:pPr>
                <a:defRPr/>
              </a:pPr>
              <a:t>‹#›</a:t>
            </a:fld>
            <a:endParaRPr lang="zh-CN" altLang="en-US"/>
          </a:p>
        </p:txBody>
      </p:sp>
    </p:spTree>
    <p:extLst>
      <p:ext uri="{BB962C8B-B14F-4D97-AF65-F5344CB8AC3E}">
        <p14:creationId xmlns:p14="http://schemas.microsoft.com/office/powerpoint/2010/main" val="2872928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2451100" y="109538"/>
            <a:ext cx="4394200" cy="3295650"/>
          </a:xfrm>
          <a:noFill/>
          <a:ln>
            <a:solidFill>
              <a:srgbClr val="000000"/>
            </a:solidFill>
            <a:miter lim="800000"/>
            <a:headEnd/>
            <a:tailEnd/>
          </a:ln>
        </p:spPr>
      </p:sp>
      <p:sp>
        <p:nvSpPr>
          <p:cNvPr id="40963" name="Rectangle 3"/>
          <p:cNvSpPr>
            <a:spLocks noGrp="1" noChangeArrowheads="1"/>
          </p:cNvSpPr>
          <p:nvPr>
            <p:ph type="body" idx="1"/>
          </p:nvPr>
        </p:nvSpPr>
        <p:spPr bwMode="auto">
          <a:xfrm>
            <a:off x="449758" y="3488161"/>
            <a:ext cx="8498028" cy="3522239"/>
          </a:xfrm>
          <a:noFill/>
        </p:spPr>
        <p:txBody>
          <a:bodyPr wrap="square" lIns="91410" tIns="45704" rIns="91410" bIns="45704" numCol="1" anchor="t" anchorCtr="0" compatLnSpc="1">
            <a:prstTxWarp prst="textNoShape">
              <a:avLst/>
            </a:prstTxWarp>
          </a:bodyPr>
          <a:lstStyle/>
          <a:p>
            <a:pPr marL="310584" indent="-310584">
              <a:buFontTx/>
              <a:buAutoNum type="arabicPeriod"/>
            </a:pPr>
            <a:endParaRPr lang="en-US" altLang="ko-KR" dirty="0" smtClean="0">
              <a:ea typeface="굴림" pitchFamily="34" charset="-12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10</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11</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12</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Humidity:</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13</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14</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5255767" y="6665979"/>
            <a:ext cx="4040633" cy="344421"/>
          </a:xfrm>
          <a:prstGeom prst="rect">
            <a:avLst/>
          </a:prstGeom>
          <a:noFill/>
          <a:ln w="9525">
            <a:noFill/>
            <a:miter lim="800000"/>
            <a:headEnd/>
            <a:tailEnd/>
          </a:ln>
        </p:spPr>
        <p:txBody>
          <a:bodyPr lIns="91468" tIns="45733" rIns="91468" bIns="45733" anchor="b"/>
          <a:lstStyle/>
          <a:p>
            <a:pPr algn="r" defTabSz="962025" eaLnBrk="0" hangingPunct="0"/>
            <a:fld id="{3AECEB14-504E-427F-A3AC-C69FC57B2F25}" type="slidenum">
              <a:rPr lang="en-US" sz="1100" b="1">
                <a:solidFill>
                  <a:srgbClr val="000000"/>
                </a:solidFill>
                <a:latin typeface="Times New Roman" pitchFamily="18" charset="0"/>
              </a:rPr>
              <a:pPr algn="r" defTabSz="962025" eaLnBrk="0" hangingPunct="0"/>
              <a:t>15</a:t>
            </a:fld>
            <a:endParaRPr lang="en-US" sz="1100" b="1">
              <a:solidFill>
                <a:srgbClr val="000000"/>
              </a:solidFill>
              <a:latin typeface="Times New Roman" pitchFamily="18" charset="0"/>
            </a:endParaRPr>
          </a:p>
        </p:txBody>
      </p:sp>
      <p:sp>
        <p:nvSpPr>
          <p:cNvPr id="49154" name="Rectangle 2"/>
          <p:cNvSpPr>
            <a:spLocks noGrp="1" noRot="1" noChangeAspect="1" noChangeArrowheads="1" noTextEdit="1"/>
          </p:cNvSpPr>
          <p:nvPr>
            <p:ph type="sldImg"/>
          </p:nvPr>
        </p:nvSpPr>
        <p:spPr>
          <a:xfrm>
            <a:off x="2886075" y="515938"/>
            <a:ext cx="3527425" cy="2644775"/>
          </a:xfrm>
          <a:ln/>
        </p:spPr>
      </p:sp>
      <p:sp>
        <p:nvSpPr>
          <p:cNvPr id="69635" name="Rectangle 3"/>
          <p:cNvSpPr>
            <a:spLocks noGrp="1" noChangeArrowheads="1"/>
          </p:cNvSpPr>
          <p:nvPr>
            <p:ph type="body" idx="1"/>
          </p:nvPr>
        </p:nvSpPr>
        <p:spPr>
          <a:xfrm>
            <a:off x="1210929" y="3331794"/>
            <a:ext cx="6874543" cy="3160779"/>
          </a:xfrm>
        </p:spPr>
        <p:txBody>
          <a:bodyPr lIns="91468" tIns="45733" rIns="91468" bIns="45733"/>
          <a:lstStyle/>
          <a:p>
            <a:pPr eaLnBrk="1" hangingPunct="1"/>
            <a:r>
              <a:rPr lang="en-US" altLang="en-US" b="1" dirty="0" smtClean="0">
                <a:latin typeface="Arial" pitchFamily="34" charset="0"/>
              </a:rPr>
              <a:t>From</a:t>
            </a:r>
            <a:r>
              <a:rPr lang="en-US" altLang="en-US" b="1" baseline="0" dirty="0" smtClean="0">
                <a:latin typeface="Arial" pitchFamily="34" charset="0"/>
              </a:rPr>
              <a:t> Wei Tian GEC 2013, slide 20</a:t>
            </a:r>
            <a:endParaRPr lang="en-US" altLang="en-US" b="1" dirty="0" smtClean="0">
              <a:latin typeface="Arial" pitchFamily="34" charset="0"/>
            </a:endParaRPr>
          </a:p>
          <a:p>
            <a:pPr>
              <a:defRPr/>
            </a:pPr>
            <a:endParaRPr lang="en-US" b="1"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gas phase RONS</a:t>
            </a:r>
            <a:r>
              <a:rPr lang="en-US" baseline="0" dirty="0" smtClean="0"/>
              <a:t> examined increase with energy except O2-</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ym typeface="Symbol"/>
              </a:rPr>
              <a:t>explain why some species decrease with energy or increase at slower rate then increase in energy.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16</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Symbol"/>
              </a:rPr>
              <a:t>What is residence time for XX sccm</a:t>
            </a:r>
          </a:p>
          <a:p>
            <a:r>
              <a:rPr lang="en-US" dirty="0" smtClean="0">
                <a:sym typeface="Symbol"/>
              </a:rPr>
              <a:t>Consider running intermediate sccm.  These values of x10 and x100, which are pretty big jumps. Fir </a:t>
            </a:r>
            <a:r>
              <a:rPr lang="en-US" dirty="0" err="1" smtClean="0">
                <a:sym typeface="Symbol"/>
              </a:rPr>
              <a:t>exanokem</a:t>
            </a:r>
            <a:r>
              <a:rPr lang="en-US" dirty="0" smtClean="0">
                <a:sym typeface="Symbol"/>
              </a:rPr>
              <a:t> </a:t>
            </a:r>
            <a:r>
              <a:rPr lang="en-US" dirty="0" err="1" smtClean="0">
                <a:sym typeface="Symbol"/>
              </a:rPr>
              <a:t>tii</a:t>
            </a:r>
            <a:r>
              <a:rPr lang="en-US" dirty="0" smtClean="0">
                <a:sym typeface="Symbol"/>
              </a:rPr>
              <a:t> </a:t>
            </a:r>
            <a:r>
              <a:rPr lang="en-US" dirty="0" err="1" smtClean="0">
                <a:sym typeface="Symbol"/>
              </a:rPr>
              <a:t>gard</a:t>
            </a:r>
            <a:r>
              <a:rPr lang="en-US" dirty="0" smtClean="0">
                <a:sym typeface="Symbol"/>
              </a:rPr>
              <a:t> </a:t>
            </a:r>
            <a:r>
              <a:rPr lang="en-US" dirty="0" err="1" smtClean="0">
                <a:sym typeface="Symbol"/>
              </a:rPr>
              <a:t>ti</a:t>
            </a:r>
            <a:r>
              <a:rPr lang="en-US" dirty="0" smtClean="0">
                <a:sym typeface="Symbol"/>
              </a:rPr>
              <a:t> explain 1 jump in O3-</a:t>
            </a:r>
          </a:p>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17</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18</a:t>
            </a:fld>
            <a:endParaRPr lang="zh-CN" altLang="en-US"/>
          </a:p>
        </p:txBody>
      </p:sp>
    </p:spTree>
    <p:extLst>
      <p:ext uri="{BB962C8B-B14F-4D97-AF65-F5344CB8AC3E}">
        <p14:creationId xmlns:p14="http://schemas.microsoft.com/office/powerpoint/2010/main" val="207385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2</a:t>
            </a:fld>
            <a:endParaRPr lang="zh-CN" altLang="en-US"/>
          </a:p>
        </p:txBody>
      </p:sp>
    </p:spTree>
    <p:extLst>
      <p:ext uri="{BB962C8B-B14F-4D97-AF65-F5344CB8AC3E}">
        <p14:creationId xmlns:p14="http://schemas.microsoft.com/office/powerpoint/2010/main" val="16445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a:t>
            </a:r>
            <a:r>
              <a:rPr lang="en-US" baseline="0" dirty="0" smtClean="0"/>
              <a:t> for </a:t>
            </a:r>
            <a:r>
              <a:rPr lang="en-US" baseline="0" dirty="0" err="1" smtClean="0"/>
              <a:t>atm</a:t>
            </a:r>
            <a:r>
              <a:rPr lang="en-US" baseline="0" dirty="0" smtClean="0"/>
              <a:t> discharges</a:t>
            </a:r>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3</a:t>
            </a:fld>
            <a:endParaRPr lang="zh-CN" altLang="en-US"/>
          </a:p>
        </p:txBody>
      </p:sp>
    </p:spTree>
    <p:extLst>
      <p:ext uri="{BB962C8B-B14F-4D97-AF65-F5344CB8AC3E}">
        <p14:creationId xmlns:p14="http://schemas.microsoft.com/office/powerpoint/2010/main" val="133663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a:t>
            </a:r>
            <a:r>
              <a:rPr lang="en-US" baseline="0" dirty="0" smtClean="0"/>
              <a:t> for </a:t>
            </a:r>
            <a:r>
              <a:rPr lang="en-US" baseline="0" dirty="0" err="1" smtClean="0"/>
              <a:t>atm</a:t>
            </a:r>
            <a:r>
              <a:rPr lang="en-US" baseline="0" dirty="0" smtClean="0"/>
              <a:t> discharges</a:t>
            </a:r>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4</a:t>
            </a:fld>
            <a:endParaRPr lang="zh-CN" altLang="en-US"/>
          </a:p>
        </p:txBody>
      </p:sp>
    </p:spTree>
    <p:extLst>
      <p:ext uri="{BB962C8B-B14F-4D97-AF65-F5344CB8AC3E}">
        <p14:creationId xmlns:p14="http://schemas.microsoft.com/office/powerpoint/2010/main" val="133663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5</a:t>
            </a:fld>
            <a:endParaRPr lang="zh-CN" altLang="en-US"/>
          </a:p>
        </p:txBody>
      </p:sp>
    </p:spTree>
    <p:extLst>
      <p:ext uri="{BB962C8B-B14F-4D97-AF65-F5344CB8AC3E}">
        <p14:creationId xmlns:p14="http://schemas.microsoft.com/office/powerpoint/2010/main" val="133663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6</a:t>
            </a:fld>
            <a:endParaRPr lang="zh-CN" altLang="en-US"/>
          </a:p>
        </p:txBody>
      </p:sp>
    </p:spTree>
    <p:extLst>
      <p:ext uri="{BB962C8B-B14F-4D97-AF65-F5344CB8AC3E}">
        <p14:creationId xmlns:p14="http://schemas.microsoft.com/office/powerpoint/2010/main" val="133663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9D0C07-14E2-4194-852E-C5F87E8F5B7F}" type="slidenum">
              <a:rPr lang="zh-CN" altLang="en-US" smtClean="0"/>
              <a:pPr>
                <a:defRPr/>
              </a:pPr>
              <a:t>7</a:t>
            </a:fld>
            <a:endParaRPr lang="zh-CN" altLang="en-US"/>
          </a:p>
        </p:txBody>
      </p:sp>
    </p:spTree>
    <p:extLst>
      <p:ext uri="{BB962C8B-B14F-4D97-AF65-F5344CB8AC3E}">
        <p14:creationId xmlns:p14="http://schemas.microsoft.com/office/powerpoint/2010/main" val="133663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49546" eaLnBrk="0" hangingPunct="0">
              <a:spcBef>
                <a:spcPct val="30000"/>
              </a:spcBef>
              <a:defRPr sz="1200">
                <a:solidFill>
                  <a:schemeClr val="tx1"/>
                </a:solidFill>
                <a:latin typeface="Arial" charset="0"/>
              </a:defRPr>
            </a:lvl1pPr>
            <a:lvl2pPr marL="757048" indent="-291172" defTabSz="949546" eaLnBrk="0" hangingPunct="0">
              <a:spcBef>
                <a:spcPct val="30000"/>
              </a:spcBef>
              <a:defRPr sz="1200">
                <a:solidFill>
                  <a:schemeClr val="tx1"/>
                </a:solidFill>
                <a:latin typeface="Arial" charset="0"/>
              </a:defRPr>
            </a:lvl2pPr>
            <a:lvl3pPr marL="1164690" indent="-232938" defTabSz="949546" eaLnBrk="0" hangingPunct="0">
              <a:spcBef>
                <a:spcPct val="30000"/>
              </a:spcBef>
              <a:defRPr sz="1200">
                <a:solidFill>
                  <a:schemeClr val="tx1"/>
                </a:solidFill>
                <a:latin typeface="Arial" charset="0"/>
              </a:defRPr>
            </a:lvl3pPr>
            <a:lvl4pPr marL="1630565" indent="-232938" defTabSz="949546" eaLnBrk="0" hangingPunct="0">
              <a:spcBef>
                <a:spcPct val="30000"/>
              </a:spcBef>
              <a:defRPr sz="1200">
                <a:solidFill>
                  <a:schemeClr val="tx1"/>
                </a:solidFill>
                <a:latin typeface="Arial" charset="0"/>
              </a:defRPr>
            </a:lvl4pPr>
            <a:lvl5pPr marL="2096440" indent="-232938" defTabSz="949546" eaLnBrk="0" hangingPunct="0">
              <a:spcBef>
                <a:spcPct val="30000"/>
              </a:spcBef>
              <a:defRPr sz="1200">
                <a:solidFill>
                  <a:schemeClr val="tx1"/>
                </a:solidFill>
                <a:latin typeface="Arial" charset="0"/>
              </a:defRPr>
            </a:lvl5pPr>
            <a:lvl6pPr marL="2562317" indent="-232938" defTabSz="949546" eaLnBrk="0" fontAlgn="base" hangingPunct="0">
              <a:spcBef>
                <a:spcPct val="30000"/>
              </a:spcBef>
              <a:spcAft>
                <a:spcPct val="0"/>
              </a:spcAft>
              <a:defRPr sz="1200">
                <a:solidFill>
                  <a:schemeClr val="tx1"/>
                </a:solidFill>
                <a:latin typeface="Arial" charset="0"/>
              </a:defRPr>
            </a:lvl6pPr>
            <a:lvl7pPr marL="3028192" indent="-232938" defTabSz="949546" eaLnBrk="0" fontAlgn="base" hangingPunct="0">
              <a:spcBef>
                <a:spcPct val="30000"/>
              </a:spcBef>
              <a:spcAft>
                <a:spcPct val="0"/>
              </a:spcAft>
              <a:defRPr sz="1200">
                <a:solidFill>
                  <a:schemeClr val="tx1"/>
                </a:solidFill>
                <a:latin typeface="Arial" charset="0"/>
              </a:defRPr>
            </a:lvl7pPr>
            <a:lvl8pPr marL="3494068" indent="-232938" defTabSz="949546" eaLnBrk="0" fontAlgn="base" hangingPunct="0">
              <a:spcBef>
                <a:spcPct val="30000"/>
              </a:spcBef>
              <a:spcAft>
                <a:spcPct val="0"/>
              </a:spcAft>
              <a:defRPr sz="1200">
                <a:solidFill>
                  <a:schemeClr val="tx1"/>
                </a:solidFill>
                <a:latin typeface="Arial" charset="0"/>
              </a:defRPr>
            </a:lvl8pPr>
            <a:lvl9pPr marL="3959943" indent="-232938" defTabSz="94954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657B7F8-7E4B-4892-87E8-0337830CA381}" type="slidenum">
              <a:rPr lang="en-US" altLang="en-US" smtClean="0"/>
              <a:pPr eaLnBrk="1" hangingPunct="1">
                <a:spcBef>
                  <a:spcPct val="0"/>
                </a:spcBef>
              </a:pPr>
              <a:t>8</a:t>
            </a:fld>
            <a:endParaRPr lang="en-US" altLang="en-US" smtClean="0"/>
          </a:p>
        </p:txBody>
      </p:sp>
      <p:sp>
        <p:nvSpPr>
          <p:cNvPr id="33795" name="Rectangle 7"/>
          <p:cNvSpPr txBox="1">
            <a:spLocks noGrp="1" noChangeArrowheads="1"/>
          </p:cNvSpPr>
          <p:nvPr/>
        </p:nvSpPr>
        <p:spPr bwMode="auto">
          <a:xfrm>
            <a:off x="5265812" y="6659466"/>
            <a:ext cx="4030591" cy="35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5" tIns="47514" rIns="95025" bIns="47514"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DA5C6C9-A75D-4171-A348-E0752EF4D0F0}" type="slidenum">
              <a:rPr lang="en-US" altLang="en-US">
                <a:latin typeface="Times New Roman" pitchFamily="18" charset="0"/>
              </a:rPr>
              <a:pPr algn="r" eaLnBrk="1" hangingPunct="1">
                <a:spcBef>
                  <a:spcPct val="0"/>
                </a:spcBef>
              </a:pPr>
              <a:t>8</a:t>
            </a:fld>
            <a:endParaRPr lang="en-US" altLang="en-US">
              <a:latin typeface="Times New Roman" pitchFamily="18" charset="0"/>
            </a:endParaRPr>
          </a:p>
        </p:txBody>
      </p:sp>
      <p:sp>
        <p:nvSpPr>
          <p:cNvPr id="33796" name="Rectangle 7"/>
          <p:cNvSpPr txBox="1">
            <a:spLocks noGrp="1" noChangeArrowheads="1"/>
          </p:cNvSpPr>
          <p:nvPr/>
        </p:nvSpPr>
        <p:spPr bwMode="auto">
          <a:xfrm>
            <a:off x="5265812" y="6659466"/>
            <a:ext cx="4030591" cy="35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16" tIns="47508" rIns="95016" bIns="47508"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0D09D89-C856-4802-8AA1-7EEF260E0612}" type="slidenum">
              <a:rPr lang="en-US" altLang="en-US">
                <a:latin typeface="Times New Roman" pitchFamily="18" charset="0"/>
              </a:rPr>
              <a:pPr algn="r" eaLnBrk="1" hangingPunct="1">
                <a:spcBef>
                  <a:spcPct val="0"/>
                </a:spcBef>
              </a:pPr>
              <a:t>8</a:t>
            </a:fld>
            <a:endParaRPr lang="en-US" altLang="en-US">
              <a:latin typeface="Times New Roman" pitchFamily="18" charset="0"/>
            </a:endParaRPr>
          </a:p>
        </p:txBody>
      </p:sp>
      <p:sp>
        <p:nvSpPr>
          <p:cNvPr id="33797" name="Rectangle 2"/>
          <p:cNvSpPr>
            <a:spLocks noGrp="1" noRot="1" noChangeAspect="1" noChangeArrowheads="1" noTextEdit="1"/>
          </p:cNvSpPr>
          <p:nvPr>
            <p:ph type="sldImg"/>
          </p:nvPr>
        </p:nvSpPr>
        <p:spPr>
          <a:ln/>
        </p:spPr>
      </p:sp>
      <p:sp>
        <p:nvSpPr>
          <p:cNvPr id="33798" name="Rectangle 3"/>
          <p:cNvSpPr>
            <a:spLocks noGrp="1" noChangeArrowheads="1"/>
          </p:cNvSpPr>
          <p:nvPr>
            <p:ph type="body" idx="1"/>
          </p:nvPr>
        </p:nvSpPr>
        <p:spPr>
          <a:noFill/>
        </p:spPr>
        <p:txBody>
          <a:bodyPr lIns="95016" tIns="47508" rIns="95016" bIns="47508"/>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49546" eaLnBrk="0" hangingPunct="0">
              <a:spcBef>
                <a:spcPct val="30000"/>
              </a:spcBef>
              <a:defRPr sz="1200">
                <a:solidFill>
                  <a:schemeClr val="tx1"/>
                </a:solidFill>
                <a:latin typeface="Arial" charset="0"/>
              </a:defRPr>
            </a:lvl1pPr>
            <a:lvl2pPr marL="757048" indent="-291172" defTabSz="949546" eaLnBrk="0" hangingPunct="0">
              <a:spcBef>
                <a:spcPct val="30000"/>
              </a:spcBef>
              <a:defRPr sz="1200">
                <a:solidFill>
                  <a:schemeClr val="tx1"/>
                </a:solidFill>
                <a:latin typeface="Arial" charset="0"/>
              </a:defRPr>
            </a:lvl2pPr>
            <a:lvl3pPr marL="1164690" indent="-232938" defTabSz="949546" eaLnBrk="0" hangingPunct="0">
              <a:spcBef>
                <a:spcPct val="30000"/>
              </a:spcBef>
              <a:defRPr sz="1200">
                <a:solidFill>
                  <a:schemeClr val="tx1"/>
                </a:solidFill>
                <a:latin typeface="Arial" charset="0"/>
              </a:defRPr>
            </a:lvl3pPr>
            <a:lvl4pPr marL="1630565" indent="-232938" defTabSz="949546" eaLnBrk="0" hangingPunct="0">
              <a:spcBef>
                <a:spcPct val="30000"/>
              </a:spcBef>
              <a:defRPr sz="1200">
                <a:solidFill>
                  <a:schemeClr val="tx1"/>
                </a:solidFill>
                <a:latin typeface="Arial" charset="0"/>
              </a:defRPr>
            </a:lvl4pPr>
            <a:lvl5pPr marL="2096440" indent="-232938" defTabSz="949546" eaLnBrk="0" hangingPunct="0">
              <a:spcBef>
                <a:spcPct val="30000"/>
              </a:spcBef>
              <a:defRPr sz="1200">
                <a:solidFill>
                  <a:schemeClr val="tx1"/>
                </a:solidFill>
                <a:latin typeface="Arial" charset="0"/>
              </a:defRPr>
            </a:lvl5pPr>
            <a:lvl6pPr marL="2562317" indent="-232938" defTabSz="949546" eaLnBrk="0" fontAlgn="base" hangingPunct="0">
              <a:spcBef>
                <a:spcPct val="30000"/>
              </a:spcBef>
              <a:spcAft>
                <a:spcPct val="0"/>
              </a:spcAft>
              <a:defRPr sz="1200">
                <a:solidFill>
                  <a:schemeClr val="tx1"/>
                </a:solidFill>
                <a:latin typeface="Arial" charset="0"/>
              </a:defRPr>
            </a:lvl6pPr>
            <a:lvl7pPr marL="3028192" indent="-232938" defTabSz="949546" eaLnBrk="0" fontAlgn="base" hangingPunct="0">
              <a:spcBef>
                <a:spcPct val="30000"/>
              </a:spcBef>
              <a:spcAft>
                <a:spcPct val="0"/>
              </a:spcAft>
              <a:defRPr sz="1200">
                <a:solidFill>
                  <a:schemeClr val="tx1"/>
                </a:solidFill>
                <a:latin typeface="Arial" charset="0"/>
              </a:defRPr>
            </a:lvl7pPr>
            <a:lvl8pPr marL="3494068" indent="-232938" defTabSz="949546" eaLnBrk="0" fontAlgn="base" hangingPunct="0">
              <a:spcBef>
                <a:spcPct val="30000"/>
              </a:spcBef>
              <a:spcAft>
                <a:spcPct val="0"/>
              </a:spcAft>
              <a:defRPr sz="1200">
                <a:solidFill>
                  <a:schemeClr val="tx1"/>
                </a:solidFill>
                <a:latin typeface="Arial" charset="0"/>
              </a:defRPr>
            </a:lvl8pPr>
            <a:lvl9pPr marL="3959943" indent="-232938" defTabSz="94954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83B69B-457E-4858-9BAE-D522012A7006}" type="slidenum">
              <a:rPr lang="en-US" altLang="en-US" smtClean="0"/>
              <a:pPr eaLnBrk="1" hangingPunct="1">
                <a:spcBef>
                  <a:spcPct val="0"/>
                </a:spcBef>
              </a:pPr>
              <a:t>9</a:t>
            </a:fld>
            <a:endParaRPr lang="en-US" altLang="en-US" smtClean="0"/>
          </a:p>
        </p:txBody>
      </p:sp>
      <p:sp>
        <p:nvSpPr>
          <p:cNvPr id="34819" name="Rectangle 7"/>
          <p:cNvSpPr txBox="1">
            <a:spLocks noGrp="1" noChangeArrowheads="1"/>
          </p:cNvSpPr>
          <p:nvPr/>
        </p:nvSpPr>
        <p:spPr bwMode="auto">
          <a:xfrm>
            <a:off x="5265812" y="6659466"/>
            <a:ext cx="4030591" cy="35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5" tIns="47514" rIns="95025" bIns="47514"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E407ECF-7819-44E1-A90E-E1F23512CA8F}" type="slidenum">
              <a:rPr lang="en-US" altLang="en-US">
                <a:latin typeface="Times New Roman" pitchFamily="18" charset="0"/>
              </a:rPr>
              <a:pPr algn="r" eaLnBrk="1" hangingPunct="1">
                <a:spcBef>
                  <a:spcPct val="0"/>
                </a:spcBef>
              </a:pPr>
              <a:t>9</a:t>
            </a:fld>
            <a:endParaRPr lang="en-US" altLang="en-US">
              <a:latin typeface="Times New Roman" pitchFamily="18" charset="0"/>
            </a:endParaRPr>
          </a:p>
        </p:txBody>
      </p:sp>
      <p:sp>
        <p:nvSpPr>
          <p:cNvPr id="34820" name="Rectangle 7"/>
          <p:cNvSpPr txBox="1">
            <a:spLocks noGrp="1" noChangeArrowheads="1"/>
          </p:cNvSpPr>
          <p:nvPr/>
        </p:nvSpPr>
        <p:spPr bwMode="auto">
          <a:xfrm>
            <a:off x="5265812" y="6659466"/>
            <a:ext cx="4030591" cy="35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16" tIns="47508" rIns="95016" bIns="47508"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7BB0158-8CEC-40F4-83BE-998EC1613DAD}" type="slidenum">
              <a:rPr lang="en-US" altLang="en-US">
                <a:latin typeface="Times New Roman" pitchFamily="18" charset="0"/>
              </a:rPr>
              <a:pPr algn="r" eaLnBrk="1" hangingPunct="1">
                <a:spcBef>
                  <a:spcPct val="0"/>
                </a:spcBef>
              </a:pPr>
              <a:t>9</a:t>
            </a:fld>
            <a:endParaRPr lang="en-US" altLang="en-US">
              <a:latin typeface="Times New Roman" pitchFamily="18" charset="0"/>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p:spPr>
        <p:txBody>
          <a:bodyPr lIns="95016" tIns="47508" rIns="95016" bIns="47508"/>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14133045-D29B-40F5-B767-63358967D44B}" type="datetimeFigureOut">
              <a:rPr lang="zh-CN" altLang="en-US"/>
              <a:pPr>
                <a:defRPr/>
              </a:pPr>
              <a:t>2018/12/27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F0CFE46-3D95-421B-93EE-BBC78791950E}"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6BD991E-723E-4858-A13B-F5C9B3BF36D0}" type="datetimeFigureOut">
              <a:rPr lang="zh-CN" altLang="en-US"/>
              <a:pPr>
                <a:defRPr/>
              </a:pPr>
              <a:t>2018/12/27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CB363DF-E07D-4DE8-8CF1-2459AD6740A6}"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FF04AFB-E81C-419B-A6F0-955200CD6A90}" type="datetimeFigureOut">
              <a:rPr lang="zh-CN" altLang="en-US"/>
              <a:pPr>
                <a:defRPr/>
              </a:pPr>
              <a:t>2018/12/27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4BBB02D-7D36-4735-88C1-9C0E4FB07B57}"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AF15E1-7542-4C0C-879E-EA55D77B94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34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EC8BF0-DFC0-4B64-9455-780E815883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249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211442-9BC8-4D48-B6CF-B60584D21C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724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5F1C3C-12B0-45A1-BC8A-8610626435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484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1C864E-014D-4B90-89D3-B44426FB7D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591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EA3C3C-8FD0-4F72-9106-F63ED4F0AE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906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37359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0F9C39-5AA6-48A9-AF66-E8C396A7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86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C4CE542-B1D9-4FBD-A212-F18F86B5B9AF}" type="datetimeFigureOut">
              <a:rPr lang="zh-CN" altLang="en-US"/>
              <a:pPr>
                <a:defRPr/>
              </a:pPr>
              <a:t>2018/12/27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C1E20B2-92C9-4DE5-9C19-3CD2D300DA8A}"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665C3A-B9D4-4F0B-9DEE-212B0B09E8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88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772306-6DEB-43BF-B441-389DDBBCC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843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F7BAEF-A866-4041-B6D7-3523AFAEB3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59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7215078-D508-4622-8A77-912B95D6ABF6}" type="datetimeFigureOut">
              <a:rPr lang="zh-CN" altLang="en-US"/>
              <a:pPr>
                <a:defRPr/>
              </a:pPr>
              <a:t>2018/12/27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8F26061-6CDB-4C00-8BE4-FE55202CE818}"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92CA737-19B9-45FD-8512-DCB3EC3D124C}" type="datetimeFigureOut">
              <a:rPr lang="zh-CN" altLang="en-US"/>
              <a:pPr>
                <a:defRPr/>
              </a:pPr>
              <a:t>2018/12/27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43AD98D-2644-41C2-B0A8-BFDB57C3932A}"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D50C0D1-A638-474E-A62F-71EE889CD841}" type="datetimeFigureOut">
              <a:rPr lang="zh-CN" altLang="en-US"/>
              <a:pPr>
                <a:defRPr/>
              </a:pPr>
              <a:t>2018/12/27</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197CE8B-3019-4B89-A38A-97EE508C2826}"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F915A02-B1E9-4E84-AAFE-938A9FB97AA3}" type="datetimeFigureOut">
              <a:rPr lang="zh-CN" altLang="en-US"/>
              <a:pPr>
                <a:defRPr/>
              </a:pPr>
              <a:t>2018/12/27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1E35729-FF62-4D60-B1ED-2CEB294A17D9}"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1595D70-C551-4A72-AF91-E06763A1F03A}" type="datetimeFigureOut">
              <a:rPr lang="zh-CN" altLang="en-US"/>
              <a:pPr>
                <a:defRPr/>
              </a:pPr>
              <a:t>2018/12/27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F23EB61B-1DD8-459E-A113-B4D9FAF91341}"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206C31B-6221-4797-A72F-922D1DD68B8D}" type="datetimeFigureOut">
              <a:rPr lang="zh-CN" altLang="en-US"/>
              <a:pPr>
                <a:defRPr/>
              </a:pPr>
              <a:t>2018/12/27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E57328D-1552-4B2A-9C31-79E3EEA1EC4F}"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5D6B336-B6E2-4FFB-AF28-6FDC6A5169E4}" type="datetimeFigureOut">
              <a:rPr lang="zh-CN" altLang="en-US"/>
              <a:pPr>
                <a:defRPr/>
              </a:pPr>
              <a:t>2018/12/27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D122A9D-7D7A-4A5D-B48B-8CD9318A4597}"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smtClean="0">
                <a:solidFill>
                  <a:schemeClr val="tx1">
                    <a:tint val="75000"/>
                  </a:schemeClr>
                </a:solidFill>
                <a:latin typeface="+mn-lt"/>
                <a:ea typeface="+mn-ea"/>
              </a:defRPr>
            </a:lvl1pPr>
          </a:lstStyle>
          <a:p>
            <a:pPr>
              <a:defRPr/>
            </a:pPr>
            <a:fld id="{EA15C34C-06DA-40D2-8FB4-B54C3E49E112}" type="datetimeFigureOut">
              <a:rPr lang="zh-CN" altLang="en-US"/>
              <a:pPr>
                <a:defRPr/>
              </a:pPr>
              <a:t>2018/12/27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smtClean="0">
                <a:solidFill>
                  <a:schemeClr val="tx1">
                    <a:tint val="75000"/>
                  </a:schemeClr>
                </a:solidFill>
                <a:latin typeface="+mn-lt"/>
                <a:ea typeface="+mn-ea"/>
              </a:defRPr>
            </a:lvl1pPr>
          </a:lstStyle>
          <a:p>
            <a:pPr>
              <a:defRPr/>
            </a:pPr>
            <a:fld id="{60740499-9D9B-4913-B575-6AA49A347BE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nSpc>
                <a:spcPct val="100000"/>
              </a:lnSpc>
              <a:spcBef>
                <a:spcPct val="0"/>
              </a:spcBef>
              <a:buFontTx/>
              <a:buNone/>
              <a:defRPr/>
            </a:pPr>
            <a:endParaRPr lang="en-US">
              <a:solidFill>
                <a:srgbClr val="000000"/>
              </a:solidFill>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lnSpc>
                <a:spcPct val="100000"/>
              </a:lnSpc>
              <a:spcBef>
                <a:spcPct val="0"/>
              </a:spcBef>
              <a:buFontTx/>
              <a:buNone/>
              <a:defRPr/>
            </a:pPr>
            <a:endParaRPr lang="en-US">
              <a:solidFill>
                <a:srgbClr val="000000"/>
              </a:solidFill>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lnSpc>
                <a:spcPct val="100000"/>
              </a:lnSpc>
              <a:spcBef>
                <a:spcPct val="0"/>
              </a:spcBef>
              <a:buFontTx/>
              <a:buNone/>
              <a:defRPr/>
            </a:pPr>
            <a:fld id="{34917AD1-426E-4296-9363-145FE7E84F78}" type="slidenum">
              <a:rPr lang="en-US">
                <a:solidFill>
                  <a:srgbClr val="000000"/>
                </a:solidFill>
                <a:ea typeface="+mn-ea"/>
              </a:rPr>
              <a:pPr>
                <a:lnSpc>
                  <a:spcPct val="100000"/>
                </a:lnSpc>
                <a:spcBef>
                  <a:spcPct val="0"/>
                </a:spcBef>
                <a:buFontTx/>
                <a:buNone/>
                <a:defRPr/>
              </a:pPr>
              <a:t>‹#›</a:t>
            </a:fld>
            <a:endParaRPr lang="en-US">
              <a:solidFill>
                <a:srgbClr val="000000"/>
              </a:solidFill>
              <a:ea typeface="+mn-ea"/>
            </a:endParaRPr>
          </a:p>
        </p:txBody>
      </p:sp>
    </p:spTree>
    <p:extLst>
      <p:ext uri="{BB962C8B-B14F-4D97-AF65-F5344CB8AC3E}">
        <p14:creationId xmlns:p14="http://schemas.microsoft.com/office/powerpoint/2010/main" val="1441882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71"/>
          <p:cNvSpPr txBox="1">
            <a:spLocks noChangeArrowheads="1"/>
          </p:cNvSpPr>
          <p:nvPr/>
        </p:nvSpPr>
        <p:spPr bwMode="auto">
          <a:xfrm>
            <a:off x="358080" y="548680"/>
            <a:ext cx="8534400" cy="5137817"/>
          </a:xfrm>
          <a:prstGeom prst="rect">
            <a:avLst/>
          </a:prstGeom>
          <a:noFill/>
          <a:ln w="9525">
            <a:noFill/>
            <a:miter lim="800000"/>
            <a:headEnd/>
            <a:tailEnd/>
          </a:ln>
        </p:spPr>
        <p:txBody>
          <a:bodyPr>
            <a:spAutoFit/>
          </a:bodyPr>
          <a:lstStyle/>
          <a:p>
            <a:pPr algn="ctr">
              <a:lnSpc>
                <a:spcPct val="100000"/>
              </a:lnSpc>
              <a:spcBef>
                <a:spcPct val="0"/>
              </a:spcBef>
              <a:buFontTx/>
              <a:buNone/>
            </a:pPr>
            <a:r>
              <a:rPr lang="en-US" altLang="zh-CN" sz="3400" b="1" dirty="0" smtClean="0">
                <a:latin typeface="Arial" panose="020B0604020202020204" pitchFamily="34" charset="0"/>
                <a:cs typeface="Arial" panose="020B0604020202020204" pitchFamily="34" charset="0"/>
              </a:rPr>
              <a:t>ADDRESSING PLASMA-LIQUID INTERACTIONS IN A GLOBAL MODEL: CAPABILITIES AND LIMITATIONS*</a:t>
            </a:r>
            <a:endParaRPr lang="en-US" altLang="zh-CN" sz="3400" b="1" dirty="0">
              <a:latin typeface="Arial" panose="020B0604020202020204" pitchFamily="34" charset="0"/>
              <a:ea typeface="Arial Unicode MS" pitchFamily="34" charset="-128"/>
              <a:cs typeface="Arial" panose="020B0604020202020204" pitchFamily="34" charset="0"/>
            </a:endParaRPr>
          </a:p>
          <a:p>
            <a:pPr algn="ctr" eaLnBrk="0" hangingPunct="0">
              <a:lnSpc>
                <a:spcPct val="100000"/>
              </a:lnSpc>
              <a:spcBef>
                <a:spcPct val="0"/>
              </a:spcBef>
              <a:buFontTx/>
              <a:buNone/>
            </a:pPr>
            <a:endParaRPr lang="en-US" altLang="ko-KR" sz="2200" b="1" baseline="30000" dirty="0" smtClean="0">
              <a:latin typeface="Arial" panose="020B0604020202020204" pitchFamily="34" charset="0"/>
              <a:ea typeface="굴림" pitchFamily="34" charset="-127"/>
              <a:cs typeface="Arial" panose="020B0604020202020204" pitchFamily="34" charset="0"/>
            </a:endParaRPr>
          </a:p>
          <a:p>
            <a:pPr algn="ctr">
              <a:spcBef>
                <a:spcPct val="0"/>
              </a:spcBef>
              <a:buFontTx/>
              <a:buNone/>
            </a:pPr>
            <a:r>
              <a:rPr lang="en-US" altLang="en-US" sz="2400" b="1" dirty="0" smtClean="0">
                <a:latin typeface="Arial" panose="020B0604020202020204" pitchFamily="34" charset="0"/>
                <a:cs typeface="Arial" panose="020B0604020202020204" pitchFamily="34" charset="0"/>
              </a:rPr>
              <a:t>Amanda M. </a:t>
            </a:r>
            <a:r>
              <a:rPr lang="en-US" altLang="en-US" sz="2400" b="1" dirty="0" err="1" smtClean="0">
                <a:latin typeface="Arial" panose="020B0604020202020204" pitchFamily="34" charset="0"/>
                <a:cs typeface="Arial" panose="020B0604020202020204" pitchFamily="34" charset="0"/>
              </a:rPr>
              <a:t>Lietz</a:t>
            </a:r>
            <a:r>
              <a:rPr lang="en-US" altLang="en-US" sz="2400" b="1" baseline="30000" dirty="0" err="1" smtClean="0">
                <a:latin typeface="Arial" panose="020B0604020202020204" pitchFamily="34" charset="0"/>
                <a:cs typeface="Arial" panose="020B0604020202020204" pitchFamily="34" charset="0"/>
              </a:rPr>
              <a:t>a</a:t>
            </a:r>
            <a:r>
              <a:rPr lang="en-US" altLang="en-US" sz="2400" b="1" baseline="30000" dirty="0" smtClean="0">
                <a:latin typeface="Arial" panose="020B0604020202020204" pitchFamily="34" charset="0"/>
                <a:cs typeface="Arial" panose="020B0604020202020204" pitchFamily="34" charset="0"/>
              </a:rPr>
              <a:t>)</a:t>
            </a:r>
            <a:r>
              <a:rPr lang="en-US" altLang="en-US" sz="2400" b="1" dirty="0" smtClean="0">
                <a:latin typeface="Arial" panose="020B0604020202020204" pitchFamily="34" charset="0"/>
                <a:cs typeface="Arial" panose="020B0604020202020204" pitchFamily="34" charset="0"/>
              </a:rPr>
              <a:t>, Wei Tian</a:t>
            </a:r>
            <a:r>
              <a:rPr lang="en-US" altLang="en-US" sz="2400" b="1" baseline="30000" dirty="0">
                <a:latin typeface="Arial" panose="020B0604020202020204" pitchFamily="34" charset="0"/>
                <a:cs typeface="Arial" panose="020B0604020202020204" pitchFamily="34" charset="0"/>
              </a:rPr>
              <a:t>a</a:t>
            </a:r>
            <a:r>
              <a:rPr lang="en-US" altLang="en-US" sz="2400" b="1" baseline="30000" dirty="0" smtClean="0">
                <a:latin typeface="Arial" panose="020B0604020202020204" pitchFamily="34" charset="0"/>
                <a:cs typeface="Arial" panose="020B0604020202020204" pitchFamily="34" charset="0"/>
              </a:rPr>
              <a:t>)</a:t>
            </a:r>
            <a:r>
              <a:rPr lang="en-US" altLang="en-US" sz="2400" b="1" dirty="0" smtClean="0">
                <a:latin typeface="Arial" panose="020B0604020202020204" pitchFamily="34" charset="0"/>
                <a:cs typeface="Arial" panose="020B0604020202020204" pitchFamily="34" charset="0"/>
              </a:rPr>
              <a:t>, and Mark </a:t>
            </a:r>
            <a:r>
              <a:rPr lang="en-US" altLang="en-US" sz="2400" b="1" dirty="0">
                <a:latin typeface="Arial" panose="020B0604020202020204" pitchFamily="34" charset="0"/>
                <a:cs typeface="Arial" panose="020B0604020202020204" pitchFamily="34" charset="0"/>
              </a:rPr>
              <a:t>J. </a:t>
            </a:r>
            <a:r>
              <a:rPr lang="en-US" altLang="en-US" sz="2400" b="1" dirty="0" err="1" smtClean="0">
                <a:latin typeface="Arial" panose="020B0604020202020204" pitchFamily="34" charset="0"/>
                <a:cs typeface="Arial" panose="020B0604020202020204" pitchFamily="34" charset="0"/>
              </a:rPr>
              <a:t>Kushner</a:t>
            </a:r>
            <a:r>
              <a:rPr lang="en-US" altLang="en-US" sz="2400" b="1" baseline="30000" dirty="0" err="1">
                <a:latin typeface="Arial" panose="020B0604020202020204" pitchFamily="34" charset="0"/>
                <a:cs typeface="Arial" panose="020B0604020202020204" pitchFamily="34" charset="0"/>
              </a:rPr>
              <a:t>b</a:t>
            </a:r>
            <a:r>
              <a:rPr lang="en-US" altLang="en-US" sz="2400" b="1" baseline="30000" dirty="0" smtClean="0">
                <a:latin typeface="Arial" panose="020B0604020202020204" pitchFamily="34" charset="0"/>
                <a:cs typeface="Arial" panose="020B0604020202020204" pitchFamily="34" charset="0"/>
              </a:rPr>
              <a:t>)</a:t>
            </a:r>
            <a:endParaRPr lang="en-US" altLang="en-US" sz="2400" b="1" baseline="30000" dirty="0">
              <a:latin typeface="Arial" panose="020B0604020202020204" pitchFamily="34" charset="0"/>
              <a:cs typeface="Arial" panose="020B0604020202020204" pitchFamily="34" charset="0"/>
            </a:endParaRPr>
          </a:p>
          <a:p>
            <a:pPr algn="ctr">
              <a:spcBef>
                <a:spcPct val="0"/>
              </a:spcBef>
              <a:buFontTx/>
              <a:buNone/>
            </a:pPr>
            <a:endParaRPr lang="en-US" altLang="en-US" sz="1600" b="1" dirty="0">
              <a:latin typeface="Arial" panose="020B0604020202020204" pitchFamily="34" charset="0"/>
              <a:cs typeface="Arial" panose="020B0604020202020204" pitchFamily="34" charset="0"/>
            </a:endParaRPr>
          </a:p>
          <a:p>
            <a:pPr algn="ctr">
              <a:spcBef>
                <a:spcPct val="0"/>
              </a:spcBef>
              <a:buFontTx/>
              <a:buNone/>
            </a:pPr>
            <a:r>
              <a:rPr lang="en-US" altLang="en-US" b="1" baseline="30000" dirty="0">
                <a:latin typeface="Arial" panose="020B0604020202020204" pitchFamily="34" charset="0"/>
                <a:cs typeface="Arial" panose="020B0604020202020204" pitchFamily="34" charset="0"/>
              </a:rPr>
              <a:t>a)</a:t>
            </a:r>
            <a:r>
              <a:rPr lang="en-US" altLang="en-US" b="1" dirty="0">
                <a:latin typeface="Arial" panose="020B0604020202020204" pitchFamily="34" charset="0"/>
                <a:cs typeface="Arial" panose="020B0604020202020204" pitchFamily="34" charset="0"/>
              </a:rPr>
              <a:t>Department of Nuclear Engineering and Radiological </a:t>
            </a:r>
            <a:r>
              <a:rPr lang="en-US" altLang="en-US" b="1" dirty="0" smtClean="0">
                <a:latin typeface="Arial" panose="020B0604020202020204" pitchFamily="34" charset="0"/>
                <a:cs typeface="Arial" panose="020B0604020202020204" pitchFamily="34" charset="0"/>
              </a:rPr>
              <a:t>Sciences</a:t>
            </a:r>
          </a:p>
          <a:p>
            <a:pPr algn="ctr">
              <a:spcBef>
                <a:spcPct val="0"/>
              </a:spcBef>
            </a:pPr>
            <a:r>
              <a:rPr lang="en-US" altLang="en-US" b="1" baseline="30000" dirty="0">
                <a:latin typeface="Arial" panose="020B0604020202020204" pitchFamily="34" charset="0"/>
                <a:cs typeface="Arial" panose="020B0604020202020204" pitchFamily="34" charset="0"/>
              </a:rPr>
              <a:t>b)</a:t>
            </a:r>
            <a:r>
              <a:rPr lang="en-US" altLang="en-US" b="1" dirty="0">
                <a:latin typeface="Arial" panose="020B0604020202020204" pitchFamily="34" charset="0"/>
                <a:cs typeface="Arial" panose="020B0604020202020204" pitchFamily="34" charset="0"/>
              </a:rPr>
              <a:t>Department of Electrical Engineering and Computer </a:t>
            </a:r>
            <a:r>
              <a:rPr lang="en-US" altLang="en-US" b="1" dirty="0" smtClean="0">
                <a:latin typeface="Arial" panose="020B0604020202020204" pitchFamily="34" charset="0"/>
                <a:cs typeface="Arial" panose="020B0604020202020204" pitchFamily="34" charset="0"/>
              </a:rPr>
              <a:t>Science</a:t>
            </a:r>
          </a:p>
          <a:p>
            <a:pPr algn="ctr" eaLnBrk="1" hangingPunct="1">
              <a:spcBef>
                <a:spcPct val="0"/>
              </a:spcBef>
              <a:buFontTx/>
              <a:buNone/>
            </a:pPr>
            <a:r>
              <a:rPr lang="en-US" altLang="en-US" b="1" dirty="0">
                <a:latin typeface="Arial" panose="020B0604020202020204" pitchFamily="34" charset="0"/>
                <a:cs typeface="Arial" panose="020B0604020202020204" pitchFamily="34" charset="0"/>
              </a:rPr>
              <a:t>University of Michigan, Ann Arbor, MI 48109, USA   </a:t>
            </a:r>
          </a:p>
          <a:p>
            <a:pPr algn="ctr">
              <a:spcBef>
                <a:spcPct val="0"/>
              </a:spcBef>
            </a:pPr>
            <a:r>
              <a:rPr lang="en-US" altLang="en-US" b="1" dirty="0">
                <a:latin typeface="Arial" panose="020B0604020202020204" pitchFamily="34" charset="0"/>
                <a:cs typeface="Arial" panose="020B0604020202020204" pitchFamily="34" charset="0"/>
              </a:rPr>
              <a:t>lietz@umich.edu, </a:t>
            </a:r>
            <a:r>
              <a:rPr lang="en-US" altLang="en-US" b="1" dirty="0" smtClean="0">
                <a:latin typeface="Arial" panose="020B0604020202020204" pitchFamily="34" charset="0"/>
                <a:cs typeface="Arial" panose="020B0604020202020204" pitchFamily="34" charset="0"/>
              </a:rPr>
              <a:t>bucktian@umich.edu, mjkush@umich.edu, </a:t>
            </a:r>
          </a:p>
          <a:p>
            <a:pPr algn="ctr">
              <a:spcBef>
                <a:spcPct val="0"/>
              </a:spcBef>
            </a:pPr>
            <a:r>
              <a:rPr lang="en-US" altLang="en-US" b="1" dirty="0" smtClean="0">
                <a:latin typeface="Arial" panose="020B0604020202020204" pitchFamily="34" charset="0"/>
                <a:cs typeface="Arial" panose="020B0604020202020204" pitchFamily="34" charset="0"/>
              </a:rPr>
              <a:t>http</a:t>
            </a:r>
            <a:r>
              <a:rPr lang="en-US" altLang="en-US" b="1" dirty="0">
                <a:latin typeface="Arial" panose="020B0604020202020204" pitchFamily="34" charset="0"/>
                <a:cs typeface="Arial" panose="020B0604020202020204" pitchFamily="34" charset="0"/>
              </a:rPr>
              <a:t>://uigelz.eecs.umich.edu </a:t>
            </a:r>
          </a:p>
          <a:p>
            <a:pPr algn="ctr">
              <a:spcBef>
                <a:spcPct val="0"/>
              </a:spcBef>
              <a:buFontTx/>
              <a:buNone/>
            </a:pPr>
            <a:endParaRPr lang="en-US" altLang="en-US" b="1" dirty="0">
              <a:latin typeface="Arial" panose="020B0604020202020204" pitchFamily="34" charset="0"/>
              <a:cs typeface="Arial" panose="020B0604020202020204" pitchFamily="34" charset="0"/>
            </a:endParaRPr>
          </a:p>
          <a:p>
            <a:pPr algn="ctr" eaLnBrk="0" hangingPunct="0">
              <a:lnSpc>
                <a:spcPct val="100000"/>
              </a:lnSpc>
              <a:spcBef>
                <a:spcPct val="0"/>
              </a:spcBef>
              <a:buFontTx/>
              <a:buNone/>
            </a:pPr>
            <a:endParaRPr lang="en-US" altLang="ko-KR" b="1" dirty="0">
              <a:latin typeface="Arial" panose="020B0604020202020204" pitchFamily="34" charset="0"/>
              <a:ea typeface="굴림" pitchFamily="34" charset="-127"/>
              <a:cs typeface="Arial" panose="020B0604020202020204" pitchFamily="34" charset="0"/>
            </a:endParaRPr>
          </a:p>
          <a:p>
            <a:pPr algn="ctr" eaLnBrk="0" hangingPunct="0">
              <a:lnSpc>
                <a:spcPct val="100000"/>
              </a:lnSpc>
              <a:spcBef>
                <a:spcPct val="0"/>
              </a:spcBef>
            </a:pPr>
            <a:r>
              <a:rPr lang="en-US" altLang="ko-KR" sz="2000" b="1" dirty="0" smtClean="0">
                <a:latin typeface="Arial" panose="020B0604020202020204" pitchFamily="34" charset="0"/>
                <a:ea typeface="굴림" pitchFamily="34" charset="-127"/>
                <a:cs typeface="Arial" panose="020B0604020202020204" pitchFamily="34" charset="0"/>
              </a:rPr>
              <a:t>International Symposium on Plasma Chemistry</a:t>
            </a:r>
            <a:endParaRPr lang="en-US" altLang="ko-KR" sz="2000" b="1" dirty="0">
              <a:latin typeface="Arial" panose="020B0604020202020204" pitchFamily="34" charset="0"/>
              <a:ea typeface="굴림" pitchFamily="34" charset="-127"/>
              <a:cs typeface="Arial" panose="020B0604020202020204" pitchFamily="34" charset="0"/>
            </a:endParaRPr>
          </a:p>
          <a:p>
            <a:pPr algn="ctr" eaLnBrk="0" hangingPunct="0">
              <a:lnSpc>
                <a:spcPct val="100000"/>
              </a:lnSpc>
              <a:spcBef>
                <a:spcPct val="0"/>
              </a:spcBef>
              <a:buFontTx/>
              <a:buNone/>
            </a:pPr>
            <a:r>
              <a:rPr lang="en-US" altLang="ko-KR" sz="2000" b="1" dirty="0" smtClean="0">
                <a:latin typeface="Arial" panose="020B0604020202020204" pitchFamily="34" charset="0"/>
                <a:ea typeface="굴림" pitchFamily="34" charset="-127"/>
                <a:cs typeface="Arial" panose="020B0604020202020204" pitchFamily="34" charset="0"/>
              </a:rPr>
              <a:t>Antwerp, Belgium</a:t>
            </a:r>
          </a:p>
          <a:p>
            <a:pPr algn="ctr" eaLnBrk="0" hangingPunct="0">
              <a:lnSpc>
                <a:spcPct val="100000"/>
              </a:lnSpc>
              <a:spcBef>
                <a:spcPct val="0"/>
              </a:spcBef>
              <a:buFontTx/>
              <a:buNone/>
            </a:pPr>
            <a:r>
              <a:rPr lang="en-US" altLang="ko-KR" sz="2000" b="1" dirty="0">
                <a:latin typeface="Arial" panose="020B0604020202020204" pitchFamily="34" charset="0"/>
                <a:ea typeface="굴림" pitchFamily="34" charset="-127"/>
                <a:cs typeface="Arial" panose="020B0604020202020204" pitchFamily="34" charset="0"/>
              </a:rPr>
              <a:t>6</a:t>
            </a:r>
            <a:r>
              <a:rPr lang="en-US" altLang="ko-KR" sz="2000" b="1" dirty="0" smtClean="0">
                <a:latin typeface="Arial" panose="020B0604020202020204" pitchFamily="34" charset="0"/>
                <a:ea typeface="굴림" pitchFamily="34" charset="-127"/>
                <a:cs typeface="Arial" panose="020B0604020202020204" pitchFamily="34" charset="0"/>
              </a:rPr>
              <a:t> July 2015</a:t>
            </a:r>
            <a:endParaRPr lang="en-US" altLang="ko-KR" sz="2000" b="1" dirty="0">
              <a:latin typeface="Arial" panose="020B0604020202020204" pitchFamily="34" charset="0"/>
              <a:ea typeface="굴림" pitchFamily="34" charset="-127"/>
              <a:cs typeface="Arial" panose="020B0604020202020204" pitchFamily="34" charset="0"/>
            </a:endParaRPr>
          </a:p>
        </p:txBody>
      </p:sp>
      <p:sp>
        <p:nvSpPr>
          <p:cNvPr id="6" name="TextBox 2"/>
          <p:cNvSpPr txBox="1"/>
          <p:nvPr/>
        </p:nvSpPr>
        <p:spPr>
          <a:xfrm>
            <a:off x="467544" y="6133829"/>
            <a:ext cx="8208912" cy="5355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71450" indent="-171450"/>
            <a:r>
              <a:rPr lang="en-US" sz="1600" b="1" dirty="0" smtClean="0"/>
              <a:t>* 	Work </a:t>
            </a:r>
            <a:r>
              <a:rPr lang="en-US" sz="1600" b="1" dirty="0"/>
              <a:t>was supported by the DOE Office of Fusion Energy </a:t>
            </a:r>
            <a:r>
              <a:rPr lang="en-US" sz="1600" b="1" dirty="0" smtClean="0"/>
              <a:t>Science and the National </a:t>
            </a:r>
            <a:r>
              <a:rPr lang="en-US" sz="1600" b="1" dirty="0"/>
              <a:t>Science Foundation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323528" y="0"/>
            <a:ext cx="8640960" cy="764704"/>
          </a:xfrm>
        </p:spPr>
        <p:txBody>
          <a:bodyPr/>
          <a:lstStyle/>
          <a:p>
            <a:r>
              <a:rPr lang="en-US" altLang="zh-CN" sz="3000" b="1" dirty="0" smtClean="0">
                <a:latin typeface="Arial" panose="020B0604020202020204" pitchFamily="34" charset="0"/>
                <a:cs typeface="Arial" panose="020B0604020202020204" pitchFamily="34" charset="0"/>
              </a:rPr>
              <a:t>BASE CASE: DBD TREATING TISSUE</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692696"/>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4860032" y="935146"/>
            <a:ext cx="4032448" cy="5014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6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Gas reaction mechanism: N</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/O</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/H</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O, 54 species, </a:t>
            </a:r>
            <a:r>
              <a:rPr lang="en-US" altLang="zh-CN" sz="2000" b="1" dirty="0" smtClean="0">
                <a:latin typeface="Arial" panose="020B0604020202020204" pitchFamily="34" charset="0"/>
                <a:cs typeface="Arial" panose="020B0604020202020204" pitchFamily="34" charset="0"/>
              </a:rPr>
              <a:t>          396 </a:t>
            </a:r>
            <a:r>
              <a:rPr lang="en-US" altLang="zh-CN" sz="2000" b="1" dirty="0">
                <a:latin typeface="Arial" panose="020B0604020202020204" pitchFamily="34" charset="0"/>
                <a:cs typeface="Arial" panose="020B0604020202020204" pitchFamily="34" charset="0"/>
              </a:rPr>
              <a:t>reactions</a:t>
            </a:r>
          </a:p>
          <a:p>
            <a:pPr>
              <a:lnSpc>
                <a:spcPct val="100000"/>
              </a:lnSpc>
              <a:spcBef>
                <a:spcPts val="0"/>
              </a:spcBef>
              <a:spcAft>
                <a:spcPts val="6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Liquid Mechanism: N</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/O</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/H</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O/Peptidoglycan, </a:t>
            </a:r>
            <a:r>
              <a:rPr lang="en-US" altLang="zh-CN" sz="2000" b="1" dirty="0" smtClean="0">
                <a:latin typeface="Arial" panose="020B0604020202020204" pitchFamily="34" charset="0"/>
                <a:cs typeface="Arial" panose="020B0604020202020204" pitchFamily="34" charset="0"/>
              </a:rPr>
              <a:t>            49 </a:t>
            </a:r>
            <a:r>
              <a:rPr lang="en-US" altLang="zh-CN" sz="2000" b="1" dirty="0">
                <a:latin typeface="Arial" panose="020B0604020202020204" pitchFamily="34" charset="0"/>
                <a:cs typeface="Arial" panose="020B0604020202020204" pitchFamily="34" charset="0"/>
              </a:rPr>
              <a:t>species, 99 reactions</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Gas: </a:t>
            </a:r>
            <a:r>
              <a:rPr lang="en-US" altLang="zh-CN" sz="2000" b="1" dirty="0">
                <a:latin typeface="Arial" panose="020B0604020202020204" pitchFamily="34" charset="0"/>
                <a:cs typeface="Arial" panose="020B0604020202020204" pitchFamily="34" charset="0"/>
              </a:rPr>
              <a:t>N</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/O</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/H</a:t>
            </a:r>
            <a:r>
              <a:rPr lang="en-US" altLang="zh-CN" sz="2000" b="1" baseline="-25000" dirty="0">
                <a:latin typeface="Arial" panose="020B0604020202020204" pitchFamily="34" charset="0"/>
                <a:cs typeface="Arial" panose="020B0604020202020204" pitchFamily="34" charset="0"/>
              </a:rPr>
              <a:t>2</a:t>
            </a:r>
            <a:r>
              <a:rPr lang="en-US" altLang="zh-CN" sz="2000" b="1" dirty="0">
                <a:latin typeface="Arial" panose="020B0604020202020204" pitchFamily="34" charset="0"/>
                <a:cs typeface="Arial" panose="020B0604020202020204" pitchFamily="34" charset="0"/>
              </a:rPr>
              <a:t>O = </a:t>
            </a:r>
            <a:r>
              <a:rPr lang="en-US" altLang="zh-CN" sz="2000" b="1" dirty="0" smtClean="0">
                <a:latin typeface="Arial" panose="020B0604020202020204" pitchFamily="34" charset="0"/>
                <a:cs typeface="Arial" panose="020B0604020202020204" pitchFamily="34" charset="0"/>
              </a:rPr>
              <a:t>77/20/3 </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Liquid: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 with 5 ppm 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9ppm N</a:t>
            </a:r>
            <a:r>
              <a:rPr lang="en-US" altLang="zh-CN" sz="2000" b="1" baseline="-25000" dirty="0" smtClean="0">
                <a:latin typeface="Arial" panose="020B0604020202020204" pitchFamily="34" charset="0"/>
                <a:cs typeface="Arial" panose="020B0604020202020204" pitchFamily="34" charset="0"/>
              </a:rPr>
              <a:t>2 </a:t>
            </a:r>
            <a:endParaRPr lang="en-US" altLang="zh-CN" sz="2000" b="1" baseline="-25000" dirty="0">
              <a:latin typeface="Arial" panose="020B0604020202020204" pitchFamily="34" charset="0"/>
              <a:cs typeface="Arial" panose="020B0604020202020204" pitchFamily="34" charset="0"/>
            </a:endParaRPr>
          </a:p>
          <a:p>
            <a:pPr>
              <a:lnSpc>
                <a:spcPct val="100000"/>
              </a:lnSpc>
              <a:spcBef>
                <a:spcPts val="0"/>
              </a:spcBef>
              <a:spcAft>
                <a:spcPts val="6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Pulsed DC, 10 kHz, 20 kV </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192 </a:t>
            </a:r>
            <a:r>
              <a:rPr lang="en-US" altLang="zh-CN" sz="2000" b="1" dirty="0" err="1" smtClean="0">
                <a:latin typeface="Arial" panose="020B0604020202020204" pitchFamily="34" charset="0"/>
                <a:cs typeface="Arial" panose="020B0604020202020204" pitchFamily="34" charset="0"/>
              </a:rPr>
              <a:t>μJ</a:t>
            </a:r>
            <a:r>
              <a:rPr lang="en-US" altLang="zh-CN" sz="2000" b="1" dirty="0" smtClean="0">
                <a:latin typeface="Arial" panose="020B0604020202020204" pitchFamily="34" charset="0"/>
                <a:cs typeface="Arial" panose="020B0604020202020204" pitchFamily="34" charset="0"/>
              </a:rPr>
              <a:t>/pulse (958 </a:t>
            </a:r>
            <a:r>
              <a:rPr lang="el-GR" altLang="zh-CN" sz="2000" b="1" dirty="0">
                <a:latin typeface="Arial" panose="020B0604020202020204" pitchFamily="34" charset="0"/>
                <a:cs typeface="Arial" panose="020B0604020202020204" pitchFamily="34" charset="0"/>
              </a:rPr>
              <a:t>μ</a:t>
            </a:r>
            <a:r>
              <a:rPr lang="en-US" altLang="zh-CN" sz="2000" b="1" dirty="0" smtClean="0">
                <a:latin typeface="Arial" panose="020B0604020202020204" pitchFamily="34" charset="0"/>
                <a:cs typeface="Arial" panose="020B0604020202020204" pitchFamily="34" charset="0"/>
              </a:rPr>
              <a:t>J/cm</a:t>
            </a:r>
            <a:r>
              <a:rPr lang="en-US" altLang="zh-CN" sz="2000" b="1" baseline="30000" dirty="0" smtClean="0">
                <a:latin typeface="Arial" panose="020B0604020202020204" pitchFamily="34" charset="0"/>
                <a:cs typeface="Arial" panose="020B0604020202020204" pitchFamily="34" charset="0"/>
              </a:rPr>
              <a:t>3</a:t>
            </a:r>
            <a:r>
              <a:rPr lang="en-US" altLang="zh-CN" sz="2000" b="1" dirty="0">
                <a:latin typeface="Arial" panose="020B0604020202020204" pitchFamily="34" charset="0"/>
                <a:cs typeface="Arial" panose="020B0604020202020204" pitchFamily="34" charset="0"/>
              </a:rPr>
              <a:t>). </a:t>
            </a:r>
          </a:p>
          <a:p>
            <a:pPr>
              <a:lnSpc>
                <a:spcPct val="100000"/>
              </a:lnSpc>
              <a:spcBef>
                <a:spcPts val="0"/>
              </a:spcBef>
              <a:spcAft>
                <a:spcPts val="6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Average power </a:t>
            </a:r>
            <a:r>
              <a:rPr lang="en-US" altLang="zh-CN" sz="2000" b="1" dirty="0" smtClean="0">
                <a:latin typeface="Arial" panose="020B0604020202020204" pitchFamily="34" charset="0"/>
                <a:cs typeface="Arial" panose="020B0604020202020204" pitchFamily="34" charset="0"/>
              </a:rPr>
              <a:t>1.9 </a:t>
            </a:r>
            <a:r>
              <a:rPr lang="en-US" altLang="zh-CN" sz="2000" b="1" dirty="0">
                <a:latin typeface="Arial" panose="020B0604020202020204" pitchFamily="34" charset="0"/>
                <a:cs typeface="Arial" panose="020B0604020202020204" pitchFamily="34" charset="0"/>
              </a:rPr>
              <a:t>W </a:t>
            </a:r>
            <a:r>
              <a:rPr lang="en-US" altLang="zh-CN" sz="2000" b="1" dirty="0" smtClean="0">
                <a:latin typeface="Arial" panose="020B0604020202020204" pitchFamily="34" charset="0"/>
                <a:cs typeface="Arial" panose="020B0604020202020204" pitchFamily="34" charset="0"/>
              </a:rPr>
              <a:t> (9.6 W/cm</a:t>
            </a:r>
            <a:r>
              <a:rPr lang="en-US" altLang="zh-CN" sz="2000" b="1" baseline="30000" dirty="0" smtClean="0">
                <a:latin typeface="Arial" panose="020B0604020202020204" pitchFamily="34" charset="0"/>
                <a:cs typeface="Arial" panose="020B0604020202020204" pitchFamily="34" charset="0"/>
              </a:rPr>
              <a:t>3</a:t>
            </a:r>
            <a:r>
              <a:rPr lang="en-US" altLang="zh-CN" sz="2000" b="1" dirty="0">
                <a:latin typeface="Arial" panose="020B0604020202020204" pitchFamily="34" charset="0"/>
                <a:cs typeface="Arial" panose="020B0604020202020204" pitchFamily="34" charset="0"/>
              </a:rPr>
              <a:t>) </a:t>
            </a:r>
          </a:p>
          <a:p>
            <a:pPr>
              <a:lnSpc>
                <a:spcPct val="100000"/>
              </a:lnSpc>
              <a:spcBef>
                <a:spcPts val="0"/>
              </a:spcBef>
              <a:spcAft>
                <a:spcPts val="6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Optional gas flow </a:t>
            </a:r>
          </a:p>
          <a:p>
            <a:pPr lvl="2">
              <a:lnSpc>
                <a:spcPct val="100000"/>
              </a:lnSpc>
              <a:spcBef>
                <a:spcPts val="0"/>
              </a:spcBef>
              <a:spcAft>
                <a:spcPts val="0"/>
              </a:spcAft>
            </a:pPr>
            <a:endParaRPr lang="en-US" altLang="zh-CN" sz="1800" dirty="0"/>
          </a:p>
          <a:p>
            <a:pPr marL="0" indent="0">
              <a:lnSpc>
                <a:spcPct val="100000"/>
              </a:lnSpc>
              <a:spcBef>
                <a:spcPts val="0"/>
              </a:spcBef>
              <a:spcAft>
                <a:spcPts val="1200"/>
              </a:spcAft>
              <a:buNone/>
            </a:pPr>
            <a:endParaRPr lang="en-US" altLang="zh-CN" sz="2000" b="1" dirty="0" smtClean="0">
              <a:latin typeface="Arial" panose="020B0604020202020204" pitchFamily="34" charset="0"/>
              <a:cs typeface="Arial" panose="020B0604020202020204" pitchFamily="34" charset="0"/>
            </a:endParaRPr>
          </a:p>
        </p:txBody>
      </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2" b="11734"/>
          <a:stretch/>
        </p:blipFill>
        <p:spPr bwMode="auto">
          <a:xfrm>
            <a:off x="826588" y="3861048"/>
            <a:ext cx="3585797" cy="196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内容占位符 2"/>
          <p:cNvSpPr txBox="1">
            <a:spLocks/>
          </p:cNvSpPr>
          <p:nvPr/>
        </p:nvSpPr>
        <p:spPr bwMode="auto">
          <a:xfrm>
            <a:off x="671121" y="5858662"/>
            <a:ext cx="3896730" cy="720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a:lnSpc>
                <a:spcPct val="100000"/>
              </a:lnSpc>
              <a:spcBef>
                <a:spcPts val="0"/>
              </a:spcBef>
              <a:spcAft>
                <a:spcPts val="400"/>
              </a:spcAft>
              <a:buNone/>
            </a:pPr>
            <a:r>
              <a:rPr lang="en-US" sz="1200" b="1" dirty="0" smtClean="0">
                <a:latin typeface="Arial" panose="020B0604020202020204" pitchFamily="34" charset="0"/>
                <a:cs typeface="Arial" panose="020B0604020202020204" pitchFamily="34" charset="0"/>
              </a:rPr>
              <a:t>   S. </a:t>
            </a:r>
            <a:r>
              <a:rPr lang="en-US" sz="1200" b="1" dirty="0" err="1" smtClean="0">
                <a:latin typeface="Arial" panose="020B0604020202020204" pitchFamily="34" charset="0"/>
                <a:cs typeface="Arial" panose="020B0604020202020204" pitchFamily="34" charset="0"/>
              </a:rPr>
              <a:t>Baldus</a:t>
            </a:r>
            <a:r>
              <a:rPr lang="en-US" sz="1200" b="1" dirty="0" smtClean="0">
                <a:latin typeface="Arial" panose="020B0604020202020204" pitchFamily="34" charset="0"/>
                <a:cs typeface="Arial" panose="020B0604020202020204" pitchFamily="34" charset="0"/>
              </a:rPr>
              <a:t>, et al. J. Phys. D, 48, 275203 (2015).</a:t>
            </a:r>
            <a:endParaRPr lang="en-US" altLang="zh-CN" sz="1200" b="1" dirty="0" smtClean="0">
              <a:latin typeface="Arial" panose="020B0604020202020204" pitchFamily="34" charset="0"/>
              <a:cs typeface="Arial" panose="020B0604020202020204" pitchFamily="34" charset="0"/>
            </a:endParaRPr>
          </a:p>
          <a:p>
            <a:pPr marL="0" indent="0">
              <a:lnSpc>
                <a:spcPct val="90000"/>
              </a:lnSpc>
              <a:buFont typeface="Arial" charset="0"/>
              <a:buNone/>
            </a:pPr>
            <a:endParaRPr lang="en-US" altLang="zh-CN" sz="1200" b="1" dirty="0" smtClean="0"/>
          </a:p>
          <a:p>
            <a:pPr lvl="2">
              <a:lnSpc>
                <a:spcPct val="90000"/>
              </a:lnSpc>
            </a:pPr>
            <a:endParaRPr lang="en-US" altLang="zh-CN" sz="1200" b="1" dirty="0" smtClean="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12" y="838410"/>
            <a:ext cx="4017148" cy="282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226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251520" y="0"/>
            <a:ext cx="8640960" cy="764704"/>
          </a:xfrm>
        </p:spPr>
        <p:txBody>
          <a:bodyPr/>
          <a:lstStyle/>
          <a:p>
            <a:r>
              <a:rPr lang="en-US" altLang="zh-CN" sz="3000" b="1" dirty="0" smtClean="0">
                <a:latin typeface="Arial" panose="020B0604020202020204" pitchFamily="34" charset="0"/>
                <a:cs typeface="Arial" panose="020B0604020202020204" pitchFamily="34" charset="0"/>
              </a:rPr>
              <a:t>SINGLE PULSE: ROS</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692696"/>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5580112" y="980728"/>
            <a:ext cx="3459013" cy="48965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O, O</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OH are generated by e</a:t>
            </a:r>
            <a:r>
              <a:rPr lang="en-US" altLang="zh-CN" sz="2000" b="1" baseline="30000" dirty="0" smtClean="0">
                <a:latin typeface="Arial" panose="020B0604020202020204" pitchFamily="34" charset="0"/>
                <a:cs typeface="Arial" panose="020B0604020202020204" pitchFamily="34" charset="0"/>
              </a:rPr>
              <a:t>- </a:t>
            </a:r>
            <a:r>
              <a:rPr lang="en-US" altLang="zh-CN" sz="2000" b="1" dirty="0" smtClean="0">
                <a:latin typeface="Arial" panose="020B0604020202020204" pitchFamily="34" charset="0"/>
                <a:cs typeface="Arial" panose="020B0604020202020204" pitchFamily="34" charset="0"/>
              </a:rPr>
              <a:t>impact during the pulse</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HO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are secondary products of O, O</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and OH</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These more stable species diffuse into liquid in 100s of </a:t>
            </a:r>
            <a:r>
              <a:rPr lang="en-US" altLang="zh-CN" sz="2000" b="1" dirty="0" err="1" smtClean="0">
                <a:latin typeface="Arial" panose="020B0604020202020204" pitchFamily="34" charset="0"/>
                <a:cs typeface="Arial" panose="020B0604020202020204" pitchFamily="34" charset="0"/>
              </a:rPr>
              <a:t>ms.</a:t>
            </a:r>
            <a:endParaRPr lang="en-US" altLang="zh-CN" sz="2000" b="1"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and 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become saturated in the liquid</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accumulates in the liquid</a:t>
            </a:r>
          </a:p>
          <a:p>
            <a:pPr marL="0" indent="0">
              <a:lnSpc>
                <a:spcPct val="100000"/>
              </a:lnSpc>
              <a:spcBef>
                <a:spcPts val="0"/>
              </a:spcBef>
              <a:spcAft>
                <a:spcPts val="400"/>
              </a:spcAft>
              <a:buNone/>
            </a:pPr>
            <a:r>
              <a:rPr lang="en-US" altLang="zh-CN" sz="2000" b="1" dirty="0" smtClean="0">
                <a:latin typeface="Arial" panose="020B0604020202020204" pitchFamily="34" charset="0"/>
                <a:cs typeface="Arial" panose="020B0604020202020204" pitchFamily="34" charset="0"/>
              </a:rPr>
              <a:t>     HO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 </a:t>
            </a:r>
            <a:r>
              <a:rPr lang="en-US" altLang="zh-CN" sz="2000" b="1" dirty="0" smtClean="0">
                <a:latin typeface="Arial" panose="020B0604020202020204" pitchFamily="34" charset="0"/>
                <a:cs typeface="Arial" panose="020B0604020202020204" pitchFamily="34" charset="0"/>
                <a:sym typeface="Symbol"/>
              </a:rPr>
              <a:t> O</a:t>
            </a:r>
            <a:r>
              <a:rPr lang="en-US" altLang="zh-CN" sz="2000" b="1" baseline="-25000" dirty="0" smtClean="0">
                <a:latin typeface="Arial" panose="020B0604020202020204" pitchFamily="34" charset="0"/>
                <a:cs typeface="Arial" panose="020B0604020202020204" pitchFamily="34" charset="0"/>
                <a:sym typeface="Symbol"/>
              </a:rPr>
              <a:t>2</a:t>
            </a:r>
            <a:r>
              <a:rPr lang="en-US" altLang="zh-CN" sz="2000" b="1" baseline="30000" dirty="0" smtClean="0">
                <a:latin typeface="Arial" panose="020B0604020202020204" pitchFamily="34" charset="0"/>
                <a:cs typeface="Arial" panose="020B0604020202020204" pitchFamily="34" charset="0"/>
                <a:sym typeface="Symbol"/>
              </a:rPr>
              <a:t>-</a:t>
            </a:r>
            <a:r>
              <a:rPr lang="en-US" altLang="zh-CN" sz="2000" b="1" dirty="0" smtClean="0">
                <a:latin typeface="Arial" panose="020B0604020202020204" pitchFamily="34" charset="0"/>
                <a:cs typeface="Arial" panose="020B0604020202020204" pitchFamily="34" charset="0"/>
                <a:sym typeface="Symbol"/>
              </a:rPr>
              <a:t> + H</a:t>
            </a:r>
            <a:r>
              <a:rPr lang="en-US" altLang="zh-CN" sz="2000" b="1" baseline="-25000" dirty="0" smtClean="0">
                <a:latin typeface="Arial" panose="020B0604020202020204" pitchFamily="34" charset="0"/>
                <a:cs typeface="Arial" panose="020B0604020202020204" pitchFamily="34" charset="0"/>
                <a:sym typeface="Symbol"/>
              </a:rPr>
              <a:t>3</a:t>
            </a:r>
            <a:r>
              <a:rPr lang="en-US" altLang="zh-CN" sz="2000" b="1" dirty="0" smtClean="0">
                <a:latin typeface="Arial" panose="020B0604020202020204" pitchFamily="34" charset="0"/>
                <a:cs typeface="Arial" panose="020B0604020202020204" pitchFamily="34" charset="0"/>
                <a:sym typeface="Symbol"/>
              </a:rPr>
              <a:t>O</a:t>
            </a:r>
            <a:r>
              <a:rPr lang="en-US" altLang="zh-CN" sz="2000" b="1" baseline="30000" dirty="0" smtClean="0">
                <a:latin typeface="Arial" panose="020B0604020202020204" pitchFamily="34" charset="0"/>
                <a:cs typeface="Arial" panose="020B0604020202020204" pitchFamily="34" charset="0"/>
                <a:sym typeface="Symbol"/>
              </a:rPr>
              <a:t>+</a:t>
            </a:r>
            <a:endParaRPr lang="en-US" altLang="zh-CN" sz="2000" b="1" baseline="30000"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90000"/>
              </a:lnSpc>
            </a:pPr>
            <a:endParaRPr lang="en-US" altLang="zh-CN" sz="2000" b="1" dirty="0" smtClean="0">
              <a:latin typeface="Arial" panose="020B0604020202020204" pitchFamily="34" charset="0"/>
              <a:cs typeface="Arial" panose="020B0604020202020204" pitchFamily="34" charset="0"/>
            </a:endParaRPr>
          </a:p>
          <a:p>
            <a:pPr marL="0" indent="0">
              <a:lnSpc>
                <a:spcPct val="90000"/>
              </a:lnSpc>
              <a:buFont typeface="Arial" charset="0"/>
              <a:buNone/>
            </a:pPr>
            <a:endParaRPr lang="en-US" altLang="zh-CN" sz="2000" b="1" dirty="0" smtClean="0">
              <a:latin typeface="Arial" panose="020B0604020202020204" pitchFamily="34" charset="0"/>
              <a:cs typeface="Arial" panose="020B0604020202020204" pitchFamily="34" charset="0"/>
            </a:endParaRPr>
          </a:p>
          <a:p>
            <a:pPr lvl="2">
              <a:lnSpc>
                <a:spcPct val="90000"/>
              </a:lnSpc>
            </a:pPr>
            <a:endParaRPr lang="en-US" altLang="zh-CN" sz="1800" dirty="0" smtClean="0"/>
          </a:p>
        </p:txBody>
      </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1511" name="Picture 7" descr="D:\UIGELS_D_Amanda\Global_kin\Two_zones\comparison_with_pdpsim\global_kin\standard_ckt\PARAM_V2\Base_case\single_pulse\ROS_liq.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29" y="3645024"/>
            <a:ext cx="5562167" cy="278108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D:\UIGELS_D_Amanda\Global_kin\Two_zones\comparison_with_pdpsim\global_kin\standard_ckt\PARAM_V2\Base_case\single_pulse\ROS_ga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86" y="787404"/>
            <a:ext cx="5571224"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428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251520" y="-27384"/>
            <a:ext cx="8640960" cy="764704"/>
          </a:xfrm>
        </p:spPr>
        <p:txBody>
          <a:bodyPr/>
          <a:lstStyle/>
          <a:p>
            <a:r>
              <a:rPr lang="en-US" altLang="zh-CN" sz="3000" b="1" dirty="0" smtClean="0">
                <a:latin typeface="Arial" panose="020B0604020202020204" pitchFamily="34" charset="0"/>
                <a:cs typeface="Arial" panose="020B0604020202020204" pitchFamily="34" charset="0"/>
              </a:rPr>
              <a:t>SINGLE PULSE: RNS</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620688"/>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5445325" y="692696"/>
            <a:ext cx="3519164"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6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sym typeface="Symbol"/>
              </a:rPr>
              <a:t>G</a:t>
            </a:r>
            <a:r>
              <a:rPr lang="en-US" altLang="zh-CN" sz="2000" b="1" dirty="0" smtClean="0">
                <a:latin typeface="Arial" panose="020B0604020202020204" pitchFamily="34" charset="0"/>
                <a:cs typeface="Arial" panose="020B0604020202020204" pitchFamily="34" charset="0"/>
                <a:sym typeface="Symbol"/>
              </a:rPr>
              <a:t>as RNS form later than ROS as multiple reactions required for </a:t>
            </a:r>
            <a:r>
              <a:rPr lang="en-US" altLang="zh-CN" sz="2000" b="1" dirty="0" err="1" smtClean="0">
                <a:latin typeface="Arial" panose="020B0604020202020204" pitchFamily="34" charset="0"/>
                <a:cs typeface="Arial" panose="020B0604020202020204" pitchFamily="34" charset="0"/>
                <a:sym typeface="Symbol"/>
              </a:rPr>
              <a:t>N</a:t>
            </a:r>
            <a:r>
              <a:rPr lang="en-US" altLang="zh-CN" sz="2000" b="1" baseline="-25000" dirty="0" err="1" smtClean="0">
                <a:latin typeface="Arial" panose="020B0604020202020204" pitchFamily="34" charset="0"/>
                <a:cs typeface="Arial" panose="020B0604020202020204" pitchFamily="34" charset="0"/>
                <a:sym typeface="Symbol"/>
              </a:rPr>
              <a:t>x</a:t>
            </a:r>
            <a:r>
              <a:rPr lang="en-US" altLang="zh-CN" sz="2000" b="1" dirty="0" err="1" smtClean="0">
                <a:latin typeface="Arial" panose="020B0604020202020204" pitchFamily="34" charset="0"/>
                <a:cs typeface="Arial" panose="020B0604020202020204" pitchFamily="34" charset="0"/>
                <a:sym typeface="Symbol"/>
              </a:rPr>
              <a:t>O</a:t>
            </a:r>
            <a:r>
              <a:rPr lang="en-US" altLang="zh-CN" sz="2000" b="1" baseline="-25000" dirty="0" err="1" smtClean="0">
                <a:latin typeface="Arial" panose="020B0604020202020204" pitchFamily="34" charset="0"/>
                <a:cs typeface="Arial" panose="020B0604020202020204" pitchFamily="34" charset="0"/>
                <a:sym typeface="Symbol"/>
              </a:rPr>
              <a:t>y</a:t>
            </a:r>
            <a:r>
              <a:rPr lang="en-US" altLang="zh-CN" sz="2000" b="1" dirty="0" smtClean="0">
                <a:latin typeface="Arial" panose="020B0604020202020204" pitchFamily="34" charset="0"/>
                <a:cs typeface="Arial" panose="020B0604020202020204" pitchFamily="34" charset="0"/>
                <a:sym typeface="Symbol"/>
              </a:rPr>
              <a:t>, </a:t>
            </a:r>
            <a:r>
              <a:rPr lang="en-US" altLang="zh-CN" sz="2000" b="1" dirty="0" err="1" smtClean="0">
                <a:latin typeface="Arial" panose="020B0604020202020204" pitchFamily="34" charset="0"/>
                <a:cs typeface="Arial" panose="020B0604020202020204" pitchFamily="34" charset="0"/>
                <a:sym typeface="Symbol"/>
              </a:rPr>
              <a:t>HNO</a:t>
            </a:r>
            <a:r>
              <a:rPr lang="en-US" altLang="zh-CN" sz="2000" b="1" baseline="-25000" dirty="0" err="1" smtClean="0">
                <a:latin typeface="Arial" panose="020B0604020202020204" pitchFamily="34" charset="0"/>
                <a:cs typeface="Arial" panose="020B0604020202020204" pitchFamily="34" charset="0"/>
                <a:sym typeface="Symbol"/>
              </a:rPr>
              <a:t>x</a:t>
            </a:r>
            <a:r>
              <a:rPr lang="en-US" altLang="zh-CN" sz="2000" b="1" baseline="-25000" dirty="0" smtClean="0">
                <a:latin typeface="Arial" panose="020B0604020202020204" pitchFamily="34" charset="0"/>
                <a:cs typeface="Arial" panose="020B0604020202020204" pitchFamily="34" charset="0"/>
                <a:sym typeface="Symbol"/>
              </a:rPr>
              <a:t>.</a:t>
            </a:r>
            <a:endParaRPr lang="en-US" altLang="zh-CN" sz="2000" b="1" baseline="-25000" dirty="0" smtClean="0">
              <a:latin typeface="Arial" panose="020B0604020202020204" pitchFamily="34" charset="0"/>
              <a:cs typeface="Arial" panose="020B0604020202020204" pitchFamily="34" charset="0"/>
            </a:endParaRP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NO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NO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solvate into liquid, and form HNO</a:t>
            </a:r>
            <a:r>
              <a:rPr lang="en-US" altLang="zh-CN" sz="2000" b="1" baseline="-25000" dirty="0" smtClean="0">
                <a:latin typeface="Arial" panose="020B0604020202020204" pitchFamily="34" charset="0"/>
                <a:cs typeface="Arial" panose="020B0604020202020204" pitchFamily="34" charset="0"/>
              </a:rPr>
              <a:t>2aq </a:t>
            </a:r>
            <a:r>
              <a:rPr lang="en-US" altLang="zh-CN" sz="2000" b="1" dirty="0" smtClean="0">
                <a:latin typeface="Arial" panose="020B0604020202020204" pitchFamily="34" charset="0"/>
                <a:cs typeface="Arial" panose="020B0604020202020204" pitchFamily="34" charset="0"/>
              </a:rPr>
              <a:t>and HNO</a:t>
            </a:r>
            <a:r>
              <a:rPr lang="en-US" altLang="zh-CN" sz="2000" b="1" baseline="-25000" dirty="0" smtClean="0">
                <a:latin typeface="Arial" panose="020B0604020202020204" pitchFamily="34" charset="0"/>
                <a:cs typeface="Arial" panose="020B0604020202020204" pitchFamily="34" charset="0"/>
              </a:rPr>
              <a:t>3aq</a:t>
            </a:r>
            <a:r>
              <a:rPr lang="en-US" altLang="zh-CN" sz="2000" b="1" dirty="0" smtClean="0">
                <a:latin typeface="Arial" panose="020B0604020202020204" pitchFamily="34" charset="0"/>
                <a:cs typeface="Arial" panose="020B0604020202020204" pitchFamily="34" charset="0"/>
              </a:rPr>
              <a:t> by reaction with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HNO</a:t>
            </a:r>
            <a:r>
              <a:rPr lang="en-US" altLang="zh-CN" sz="2000" b="1" baseline="-25000" dirty="0" smtClean="0">
                <a:latin typeface="Arial" panose="020B0604020202020204" pitchFamily="34" charset="0"/>
                <a:cs typeface="Arial" panose="020B0604020202020204" pitchFamily="34" charset="0"/>
              </a:rPr>
              <a:t>3aq</a:t>
            </a:r>
            <a:r>
              <a:rPr lang="en-US" altLang="zh-CN" sz="2000" b="1" dirty="0" smtClean="0">
                <a:latin typeface="Arial" panose="020B0604020202020204" pitchFamily="34" charset="0"/>
                <a:cs typeface="Arial" panose="020B0604020202020204" pitchFamily="34" charset="0"/>
              </a:rPr>
              <a:t>, </a:t>
            </a:r>
            <a:r>
              <a:rPr lang="en-US" altLang="zh-CN" sz="2000" b="1" dirty="0" err="1" smtClean="0">
                <a:latin typeface="Arial" panose="020B0604020202020204" pitchFamily="34" charset="0"/>
                <a:cs typeface="Arial" panose="020B0604020202020204" pitchFamily="34" charset="0"/>
              </a:rPr>
              <a:t>ONOOH</a:t>
            </a:r>
            <a:r>
              <a:rPr lang="en-US" altLang="zh-CN" sz="2000" b="1" baseline="-25000" dirty="0" err="1" smtClean="0">
                <a:latin typeface="Arial" panose="020B0604020202020204" pitchFamily="34" charset="0"/>
                <a:cs typeface="Arial" panose="020B0604020202020204" pitchFamily="34" charset="0"/>
              </a:rPr>
              <a:t>aq</a:t>
            </a:r>
            <a:r>
              <a:rPr lang="en-US" altLang="zh-CN" sz="2000" b="1" dirty="0" smtClean="0">
                <a:latin typeface="Arial" panose="020B0604020202020204" pitchFamily="34" charset="0"/>
                <a:cs typeface="Arial" panose="020B0604020202020204" pitchFamily="34" charset="0"/>
              </a:rPr>
              <a:t>, and HNO</a:t>
            </a:r>
            <a:r>
              <a:rPr lang="en-US" altLang="zh-CN" sz="2000" b="1" baseline="-25000" dirty="0" smtClean="0">
                <a:latin typeface="Arial" panose="020B0604020202020204" pitchFamily="34" charset="0"/>
                <a:cs typeface="Arial" panose="020B0604020202020204" pitchFamily="34" charset="0"/>
              </a:rPr>
              <a:t>2aq </a:t>
            </a:r>
            <a:r>
              <a:rPr lang="en-US" altLang="zh-CN" sz="2000" b="1" dirty="0" smtClean="0">
                <a:latin typeface="Arial" panose="020B0604020202020204" pitchFamily="34" charset="0"/>
                <a:cs typeface="Arial" panose="020B0604020202020204" pitchFamily="34" charset="0"/>
              </a:rPr>
              <a:t>hydrolyze to form H</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O</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NO</a:t>
            </a:r>
            <a:r>
              <a:rPr lang="en-US" altLang="zh-CN" sz="2000" b="1" baseline="-25000" dirty="0" smtClean="0">
                <a:latin typeface="Arial" panose="020B0604020202020204" pitchFamily="34" charset="0"/>
                <a:cs typeface="Arial" panose="020B0604020202020204" pitchFamily="34" charset="0"/>
              </a:rPr>
              <a:t>x</a:t>
            </a:r>
            <a:r>
              <a:rPr lang="en-US" altLang="zh-CN" sz="2000" b="1" baseline="30000" dirty="0" smtClean="0">
                <a:latin typeface="Arial" panose="020B0604020202020204" pitchFamily="34" charset="0"/>
                <a:cs typeface="Arial" panose="020B0604020202020204" pitchFamily="34" charset="0"/>
              </a:rPr>
              <a:t>-</a:t>
            </a:r>
            <a:r>
              <a:rPr lang="en-US" altLang="zh-CN" sz="2000" b="1" baseline="-25000" dirty="0" err="1" smtClean="0">
                <a:latin typeface="Arial" panose="020B0604020202020204" pitchFamily="34" charset="0"/>
                <a:cs typeface="Arial" panose="020B0604020202020204" pitchFamily="34" charset="0"/>
              </a:rPr>
              <a:t>aq</a:t>
            </a:r>
            <a:r>
              <a:rPr lang="en-US" altLang="zh-CN" sz="2000" b="1" dirty="0" smtClean="0">
                <a:latin typeface="Arial" panose="020B0604020202020204" pitchFamily="34" charset="0"/>
                <a:cs typeface="Arial" panose="020B0604020202020204" pitchFamily="34" charset="0"/>
              </a:rPr>
              <a:t>, lowering </a:t>
            </a:r>
            <a:r>
              <a:rPr lang="en-US" altLang="zh-CN" sz="2000" b="1" dirty="0" err="1" smtClean="0">
                <a:latin typeface="Arial" panose="020B0604020202020204" pitchFamily="34" charset="0"/>
                <a:cs typeface="Arial" panose="020B0604020202020204" pitchFamily="34" charset="0"/>
              </a:rPr>
              <a:t>pH.</a:t>
            </a:r>
            <a:endParaRPr lang="en-US" altLang="zh-CN" sz="2000" b="1" dirty="0" smtClean="0">
              <a:latin typeface="Arial" panose="020B0604020202020204" pitchFamily="34" charset="0"/>
              <a:cs typeface="Arial" panose="020B0604020202020204" pitchFamily="34" charset="0"/>
            </a:endParaRP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Simulations at long timescales are necessary to represent RNS in liquid.</a:t>
            </a:r>
          </a:p>
          <a:p>
            <a:pPr>
              <a:lnSpc>
                <a:spcPct val="100000"/>
              </a:lnSpc>
              <a:spcBef>
                <a:spcPts val="0"/>
              </a:spcBef>
              <a:spcAft>
                <a:spcPts val="6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00000"/>
              </a:lnSpc>
              <a:spcAft>
                <a:spcPts val="600"/>
              </a:spcAft>
            </a:pPr>
            <a:endParaRPr lang="en-US" altLang="zh-CN" sz="2000" b="1" dirty="0" smtClean="0">
              <a:latin typeface="Arial" panose="020B0604020202020204" pitchFamily="34" charset="0"/>
              <a:cs typeface="Arial" panose="020B0604020202020204" pitchFamily="34" charset="0"/>
            </a:endParaRPr>
          </a:p>
          <a:p>
            <a:pPr marL="0" indent="0">
              <a:lnSpc>
                <a:spcPct val="90000"/>
              </a:lnSpc>
              <a:buFont typeface="Arial" charset="0"/>
              <a:buNone/>
            </a:pPr>
            <a:endParaRPr lang="en-US" altLang="zh-CN" sz="2000" b="1" dirty="0" smtClean="0">
              <a:latin typeface="Arial" panose="020B0604020202020204" pitchFamily="34" charset="0"/>
              <a:cs typeface="Arial" panose="020B0604020202020204" pitchFamily="34" charset="0"/>
            </a:endParaRPr>
          </a:p>
          <a:p>
            <a:pPr lvl="2">
              <a:lnSpc>
                <a:spcPct val="90000"/>
              </a:lnSpc>
            </a:pPr>
            <a:endParaRPr lang="en-US" altLang="zh-CN" sz="1800" dirty="0" smtClean="0"/>
          </a:p>
        </p:txBody>
      </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2533" name="Picture 5" descr="D:\UIGELS_D_Amanda\Global_kin\Two_zones\comparison_with_pdpsim\global_kin\standard_ckt\PARAM_V2\Base_case\single_pulse\RNS_gas.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7" y="710035"/>
            <a:ext cx="5611366" cy="2805683"/>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D:\UIGELS_D_Amanda\Global_kin\Two_zones\comparison_with_pdpsim\global_kin\standard_ckt\PARAM_V2\Base_case\single_pulse\RNS_liq.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3688456"/>
            <a:ext cx="5611367" cy="280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428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323528" y="0"/>
            <a:ext cx="8640960" cy="764704"/>
          </a:xfrm>
        </p:spPr>
        <p:txBody>
          <a:bodyPr/>
          <a:lstStyle/>
          <a:p>
            <a:r>
              <a:rPr lang="en-US" altLang="zh-CN" sz="3000" b="1" dirty="0" smtClean="0">
                <a:latin typeface="Arial" panose="020B0604020202020204" pitchFamily="34" charset="0"/>
                <a:cs typeface="Arial" panose="020B0604020202020204" pitchFamily="34" charset="0"/>
              </a:rPr>
              <a:t>MULTIPLE PULSES</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620688"/>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5004048" y="836712"/>
            <a:ext cx="4082802"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Symbol"/>
              </a:rPr>
              <a:t>Ions and the most reactive neutrals have a short lifetime and are consumed between pulses.</a:t>
            </a:r>
            <a:r>
              <a:rPr lang="en-US" altLang="zh-CN" sz="2000" b="1" dirty="0">
                <a:latin typeface="Arial" panose="020B0604020202020204" pitchFamily="34" charset="0"/>
                <a:cs typeface="Arial" panose="020B0604020202020204" pitchFamily="34" charset="0"/>
                <a:sym typeface="Symbol"/>
              </a:rPr>
              <a:t> </a:t>
            </a:r>
            <a:endParaRPr lang="en-US" altLang="zh-CN" sz="2000" b="1" dirty="0" smtClean="0">
              <a:latin typeface="Arial" panose="020B0604020202020204" pitchFamily="34" charset="0"/>
              <a:cs typeface="Arial" panose="020B0604020202020204" pitchFamily="34" charset="0"/>
              <a:sym typeface="Symbol"/>
            </a:endParaRPr>
          </a:p>
          <a:p>
            <a:pPr lvl="1">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Symbol"/>
              </a:rPr>
              <a:t>O</a:t>
            </a:r>
            <a:r>
              <a:rPr lang="en-US" altLang="zh-CN" sz="2000" b="1" dirty="0">
                <a:latin typeface="Arial" panose="020B0604020202020204" pitchFamily="34" charset="0"/>
                <a:cs typeface="Arial" panose="020B0604020202020204" pitchFamily="34" charset="0"/>
                <a:sym typeface="Symbol"/>
              </a:rPr>
              <a:t>, OH, N, N2*, O*, </a:t>
            </a:r>
            <a:r>
              <a:rPr lang="en-US" altLang="zh-CN" sz="2000" b="1" dirty="0" smtClean="0">
                <a:latin typeface="Arial" panose="020B0604020202020204" pitchFamily="34" charset="0"/>
                <a:cs typeface="Arial" panose="020B0604020202020204" pitchFamily="34" charset="0"/>
                <a:sym typeface="Symbol"/>
              </a:rPr>
              <a:t>H</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Symbol"/>
              </a:rPr>
              <a:t>More stable species accumulate with every pulse.</a:t>
            </a:r>
          </a:p>
          <a:p>
            <a:pPr lvl="1">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Symbol"/>
              </a:rPr>
              <a:t>O</a:t>
            </a:r>
            <a:r>
              <a:rPr lang="en-US" altLang="zh-CN" sz="2000" b="1" baseline="-25000" dirty="0" smtClean="0">
                <a:latin typeface="Arial" panose="020B0604020202020204" pitchFamily="34" charset="0"/>
                <a:cs typeface="Arial" panose="020B0604020202020204" pitchFamily="34" charset="0"/>
                <a:sym typeface="Symbol"/>
              </a:rPr>
              <a:t>3</a:t>
            </a:r>
            <a:r>
              <a:rPr lang="en-US" altLang="zh-CN" sz="2000" b="1" dirty="0">
                <a:latin typeface="Arial" panose="020B0604020202020204" pitchFamily="34" charset="0"/>
                <a:cs typeface="Arial" panose="020B0604020202020204" pitchFamily="34" charset="0"/>
                <a:sym typeface="Symbol"/>
              </a:rPr>
              <a:t>, H</a:t>
            </a:r>
            <a:r>
              <a:rPr lang="en-US" altLang="zh-CN" sz="2000" b="1" baseline="-25000" dirty="0">
                <a:latin typeface="Arial" panose="020B0604020202020204" pitchFamily="34" charset="0"/>
                <a:cs typeface="Arial" panose="020B0604020202020204" pitchFamily="34" charset="0"/>
                <a:sym typeface="Symbol"/>
              </a:rPr>
              <a:t>2</a:t>
            </a:r>
            <a:r>
              <a:rPr lang="en-US" altLang="zh-CN" sz="2000" b="1" dirty="0">
                <a:latin typeface="Arial" panose="020B0604020202020204" pitchFamily="34" charset="0"/>
                <a:cs typeface="Arial" panose="020B0604020202020204" pitchFamily="34" charset="0"/>
                <a:sym typeface="Symbol"/>
              </a:rPr>
              <a:t>O</a:t>
            </a:r>
            <a:r>
              <a:rPr lang="en-US" altLang="zh-CN" sz="2000" b="1" baseline="-25000" dirty="0">
                <a:latin typeface="Arial" panose="020B0604020202020204" pitchFamily="34" charset="0"/>
                <a:cs typeface="Arial" panose="020B0604020202020204" pitchFamily="34" charset="0"/>
                <a:sym typeface="Symbol"/>
              </a:rPr>
              <a:t>2</a:t>
            </a:r>
            <a:r>
              <a:rPr lang="en-US" altLang="zh-CN" sz="2000" b="1" dirty="0">
                <a:latin typeface="Arial" panose="020B0604020202020204" pitchFamily="34" charset="0"/>
                <a:cs typeface="Arial" panose="020B0604020202020204" pitchFamily="34" charset="0"/>
                <a:sym typeface="Symbol"/>
              </a:rPr>
              <a:t>, N</a:t>
            </a:r>
            <a:r>
              <a:rPr lang="en-US" altLang="zh-CN" sz="2000" b="1" baseline="-25000" dirty="0">
                <a:latin typeface="Arial" panose="020B0604020202020204" pitchFamily="34" charset="0"/>
                <a:cs typeface="Arial" panose="020B0604020202020204" pitchFamily="34" charset="0"/>
                <a:sym typeface="Symbol"/>
              </a:rPr>
              <a:t>2</a:t>
            </a:r>
            <a:r>
              <a:rPr lang="en-US" altLang="zh-CN" sz="2000" b="1" dirty="0">
                <a:latin typeface="Arial" panose="020B0604020202020204" pitchFamily="34" charset="0"/>
                <a:cs typeface="Arial" panose="020B0604020202020204" pitchFamily="34" charset="0"/>
                <a:sym typeface="Symbol"/>
              </a:rPr>
              <a:t>O, H</a:t>
            </a:r>
            <a:r>
              <a:rPr lang="en-US" altLang="zh-CN" sz="2000" b="1" baseline="-25000" dirty="0">
                <a:latin typeface="Arial" panose="020B0604020202020204" pitchFamily="34" charset="0"/>
                <a:cs typeface="Arial" panose="020B0604020202020204" pitchFamily="34" charset="0"/>
                <a:sym typeface="Symbol"/>
              </a:rPr>
              <a:t>2</a:t>
            </a:r>
            <a:r>
              <a:rPr lang="en-US" altLang="zh-CN" sz="2000" b="1" dirty="0">
                <a:latin typeface="Arial" panose="020B0604020202020204" pitchFamily="34" charset="0"/>
                <a:cs typeface="Arial" panose="020B0604020202020204" pitchFamily="34" charset="0"/>
                <a:sym typeface="Symbol"/>
              </a:rPr>
              <a:t>, HNO</a:t>
            </a:r>
            <a:r>
              <a:rPr lang="en-US" altLang="zh-CN" sz="2000" b="1" baseline="-25000" dirty="0">
                <a:latin typeface="Arial" panose="020B0604020202020204" pitchFamily="34" charset="0"/>
                <a:cs typeface="Arial" panose="020B0604020202020204" pitchFamily="34" charset="0"/>
                <a:sym typeface="Symbol"/>
              </a:rPr>
              <a:t>3</a:t>
            </a:r>
            <a:r>
              <a:rPr lang="en-US" altLang="zh-CN" sz="2000" b="1" dirty="0">
                <a:latin typeface="Arial" panose="020B0604020202020204" pitchFamily="34" charset="0"/>
                <a:cs typeface="Arial" panose="020B0604020202020204" pitchFamily="34" charset="0"/>
                <a:sym typeface="Symbol"/>
              </a:rPr>
              <a:t>, H</a:t>
            </a:r>
            <a:r>
              <a:rPr lang="en-US" altLang="zh-CN" sz="2000" b="1" baseline="-25000" dirty="0">
                <a:latin typeface="Arial" panose="020B0604020202020204" pitchFamily="34" charset="0"/>
                <a:cs typeface="Arial" panose="020B0604020202020204" pitchFamily="34" charset="0"/>
                <a:sym typeface="Symbol"/>
              </a:rPr>
              <a:t>3</a:t>
            </a:r>
            <a:r>
              <a:rPr lang="en-US" altLang="zh-CN" sz="2000" b="1" dirty="0">
                <a:latin typeface="Arial" panose="020B0604020202020204" pitchFamily="34" charset="0"/>
                <a:cs typeface="Arial" panose="020B0604020202020204" pitchFamily="34" charset="0"/>
                <a:sym typeface="Symbol"/>
              </a:rPr>
              <a:t>O</a:t>
            </a:r>
            <a:r>
              <a:rPr lang="en-US" altLang="zh-CN" sz="2000" b="1" baseline="30000" dirty="0">
                <a:latin typeface="Arial" panose="020B0604020202020204" pitchFamily="34" charset="0"/>
                <a:cs typeface="Arial" panose="020B0604020202020204" pitchFamily="34" charset="0"/>
                <a:sym typeface="Symbol"/>
              </a:rPr>
              <a:t>+</a:t>
            </a:r>
            <a:r>
              <a:rPr lang="en-US" altLang="zh-CN" sz="2000" b="1" baseline="-25000" dirty="0">
                <a:latin typeface="Arial" panose="020B0604020202020204" pitchFamily="34" charset="0"/>
                <a:cs typeface="Arial" panose="020B0604020202020204" pitchFamily="34" charset="0"/>
                <a:sym typeface="Symbol"/>
              </a:rPr>
              <a:t>aq</a:t>
            </a:r>
            <a:r>
              <a:rPr lang="en-US" altLang="zh-CN" sz="2000" b="1" dirty="0">
                <a:latin typeface="Arial" panose="020B0604020202020204" pitchFamily="34" charset="0"/>
                <a:cs typeface="Arial" panose="020B0604020202020204" pitchFamily="34" charset="0"/>
                <a:sym typeface="Symbol"/>
              </a:rPr>
              <a:t>, </a:t>
            </a:r>
            <a:r>
              <a:rPr lang="en-US" altLang="zh-CN" sz="2000" b="1" dirty="0" smtClean="0">
                <a:latin typeface="Arial" panose="020B0604020202020204" pitchFamily="34" charset="0"/>
                <a:cs typeface="Arial" panose="020B0604020202020204" pitchFamily="34" charset="0"/>
                <a:sym typeface="Symbol"/>
              </a:rPr>
              <a:t>NO</a:t>
            </a:r>
            <a:r>
              <a:rPr lang="en-US" altLang="zh-CN" sz="2000" b="1" baseline="-25000" dirty="0" smtClean="0">
                <a:latin typeface="Arial" panose="020B0604020202020204" pitchFamily="34" charset="0"/>
                <a:cs typeface="Arial" panose="020B0604020202020204" pitchFamily="34" charset="0"/>
                <a:sym typeface="Symbol"/>
              </a:rPr>
              <a:t>3</a:t>
            </a:r>
            <a:r>
              <a:rPr lang="en-US" altLang="zh-CN" sz="2000" b="1" baseline="30000" dirty="0" smtClean="0">
                <a:latin typeface="Arial" panose="020B0604020202020204" pitchFamily="34" charset="0"/>
                <a:cs typeface="Arial" panose="020B0604020202020204" pitchFamily="34" charset="0"/>
                <a:sym typeface="Symbol"/>
              </a:rPr>
              <a:t>-</a:t>
            </a:r>
            <a:r>
              <a:rPr lang="en-US" altLang="zh-CN" sz="2000" b="1" baseline="-25000" dirty="0" smtClean="0">
                <a:latin typeface="Arial" panose="020B0604020202020204" pitchFamily="34" charset="0"/>
                <a:cs typeface="Arial" panose="020B0604020202020204" pitchFamily="34" charset="0"/>
                <a:sym typeface="Symbol"/>
              </a:rPr>
              <a:t>aq,</a:t>
            </a:r>
            <a:r>
              <a:rPr lang="en-US" altLang="zh-CN" sz="2000" b="1" dirty="0" smtClean="0">
                <a:latin typeface="Arial" panose="020B0604020202020204" pitchFamily="34" charset="0"/>
                <a:cs typeface="Arial" panose="020B0604020202020204" pitchFamily="34" charset="0"/>
                <a:sym typeface="Symbol"/>
              </a:rPr>
              <a:t>ONOO</a:t>
            </a:r>
            <a:r>
              <a:rPr lang="en-US" altLang="zh-CN" sz="2000" b="1" baseline="30000" dirty="0" smtClean="0">
                <a:latin typeface="Arial" panose="020B0604020202020204" pitchFamily="34" charset="0"/>
                <a:cs typeface="Arial" panose="020B0604020202020204" pitchFamily="34" charset="0"/>
                <a:sym typeface="Symbol"/>
              </a:rPr>
              <a:t>-</a:t>
            </a:r>
            <a:r>
              <a:rPr lang="en-US" altLang="zh-CN" sz="2000" b="1" baseline="-25000" dirty="0" smtClean="0">
                <a:latin typeface="Arial" panose="020B0604020202020204" pitchFamily="34" charset="0"/>
                <a:cs typeface="Arial" panose="020B0604020202020204" pitchFamily="34" charset="0"/>
                <a:sym typeface="Symbol"/>
              </a:rPr>
              <a:t>aq</a:t>
            </a:r>
            <a:endParaRPr lang="en-US" altLang="zh-CN" sz="2000" b="1" dirty="0" smtClean="0">
              <a:latin typeface="Arial" panose="020B0604020202020204" pitchFamily="34" charset="0"/>
              <a:cs typeface="Arial" panose="020B0604020202020204" pitchFamily="34" charset="0"/>
              <a:sym typeface="Symbol"/>
            </a:endParaRP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Symbol"/>
              </a:rPr>
              <a:t>The other species have a lifetime longer than the </a:t>
            </a:r>
            <a:r>
              <a:rPr lang="en-US" altLang="zh-CN" sz="2000" b="1" dirty="0" err="1" smtClean="0">
                <a:latin typeface="Arial" panose="020B0604020202020204" pitchFamily="34" charset="0"/>
                <a:cs typeface="Arial" panose="020B0604020202020204" pitchFamily="34" charset="0"/>
                <a:sym typeface="Symbol"/>
              </a:rPr>
              <a:t>interpulse</a:t>
            </a:r>
            <a:r>
              <a:rPr lang="en-US" altLang="zh-CN" sz="2000" b="1" dirty="0" smtClean="0">
                <a:latin typeface="Arial" panose="020B0604020202020204" pitchFamily="34" charset="0"/>
                <a:cs typeface="Arial" panose="020B0604020202020204" pitchFamily="34" charset="0"/>
                <a:sym typeface="Symbol"/>
              </a:rPr>
              <a:t> period, but still decay between pulses </a:t>
            </a:r>
          </a:p>
          <a:p>
            <a:pPr lvl="1">
              <a:lnSpc>
                <a:spcPct val="100000"/>
              </a:lnSpc>
              <a:spcBef>
                <a:spcPts val="0"/>
              </a:spcBef>
              <a:spcAft>
                <a:spcPts val="600"/>
              </a:spcAft>
              <a:buFont typeface="Symbol" panose="05050102010706020507" pitchFamily="18" charset="2"/>
              <a:buChar char="·"/>
            </a:pPr>
            <a:r>
              <a:rPr lang="en-US" altLang="zh-CN" sz="2000" b="1" dirty="0" err="1" smtClean="0">
                <a:latin typeface="Arial" panose="020B0604020202020204" pitchFamily="34" charset="0"/>
                <a:cs typeface="Arial" panose="020B0604020202020204" pitchFamily="34" charset="0"/>
                <a:sym typeface="Symbol"/>
              </a:rPr>
              <a:t>OH</a:t>
            </a:r>
            <a:r>
              <a:rPr lang="en-US" altLang="zh-CN" sz="2000" b="1" baseline="-25000" dirty="0" err="1" smtClean="0">
                <a:latin typeface="Arial" panose="020B0604020202020204" pitchFamily="34" charset="0"/>
                <a:cs typeface="Arial" panose="020B0604020202020204" pitchFamily="34" charset="0"/>
                <a:sym typeface="Symbol"/>
              </a:rPr>
              <a:t>aq</a:t>
            </a:r>
            <a:r>
              <a:rPr lang="en-US" altLang="zh-CN" sz="2000" b="1" dirty="0" smtClean="0">
                <a:latin typeface="Arial" panose="020B0604020202020204" pitchFamily="34" charset="0"/>
                <a:cs typeface="Arial" panose="020B0604020202020204" pitchFamily="34" charset="0"/>
                <a:sym typeface="Symbol"/>
              </a:rPr>
              <a:t>, O</a:t>
            </a:r>
            <a:r>
              <a:rPr lang="en-US" altLang="zh-CN" sz="2000" b="1" baseline="-25000" dirty="0" smtClean="0">
                <a:latin typeface="Arial" panose="020B0604020202020204" pitchFamily="34" charset="0"/>
                <a:cs typeface="Arial" panose="020B0604020202020204" pitchFamily="34" charset="0"/>
                <a:sym typeface="Symbol"/>
              </a:rPr>
              <a:t>2</a:t>
            </a:r>
            <a:r>
              <a:rPr lang="en-US" altLang="zh-CN" sz="2000" b="1" dirty="0" smtClean="0">
                <a:latin typeface="Arial" panose="020B0604020202020204" pitchFamily="34" charset="0"/>
                <a:cs typeface="Arial" panose="020B0604020202020204" pitchFamily="34" charset="0"/>
                <a:sym typeface="Symbol"/>
              </a:rPr>
              <a:t>*…</a:t>
            </a:r>
            <a:endParaRPr lang="en-US" altLang="zh-CN" sz="2000" b="1" dirty="0">
              <a:latin typeface="Arial" panose="020B0604020202020204" pitchFamily="34" charset="0"/>
              <a:cs typeface="Arial" panose="020B0604020202020204" pitchFamily="34" charset="0"/>
              <a:sym typeface="Symbol"/>
            </a:endParaRPr>
          </a:p>
          <a:p>
            <a:pPr>
              <a:lnSpc>
                <a:spcPct val="100000"/>
              </a:lnSpc>
              <a:spcAft>
                <a:spcPts val="600"/>
              </a:spcAft>
            </a:pPr>
            <a:endParaRPr lang="en-US" altLang="zh-CN" sz="2000" b="1" dirty="0" smtClean="0">
              <a:latin typeface="Arial" panose="020B0604020202020204" pitchFamily="34" charset="0"/>
              <a:cs typeface="Arial" panose="020B0604020202020204" pitchFamily="34" charset="0"/>
            </a:endParaRPr>
          </a:p>
          <a:p>
            <a:pPr marL="0" indent="0">
              <a:lnSpc>
                <a:spcPct val="90000"/>
              </a:lnSpc>
              <a:buFont typeface="Arial" charset="0"/>
              <a:buNone/>
            </a:pPr>
            <a:endParaRPr lang="en-US" altLang="zh-CN" sz="2000" b="1" dirty="0" smtClean="0">
              <a:latin typeface="Arial" panose="020B0604020202020204" pitchFamily="34" charset="0"/>
              <a:cs typeface="Arial" panose="020B0604020202020204" pitchFamily="34" charset="0"/>
            </a:endParaRPr>
          </a:p>
          <a:p>
            <a:pPr lvl="2">
              <a:lnSpc>
                <a:spcPct val="90000"/>
              </a:lnSpc>
            </a:pPr>
            <a:endParaRPr lang="en-US" altLang="zh-CN" sz="1800" dirty="0" smtClean="0"/>
          </a:p>
        </p:txBody>
      </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3558" name="Picture 6" descr="D:\UIGELS_D_Amanda\Global_kin\Two_zones\comparison_with_pdpsim\global_kin\standard_ckt\PARAM_V2\Base_case\24hr\mult_pulses_liq.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3684050"/>
            <a:ext cx="4608512" cy="2765107"/>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D:\UIGELS_D_Amanda\Global_kin\Two_zones\comparison_with_pdpsim\global_kin\standard_ckt\PARAM_V2\Base_case\24hr\mult_pulses.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738685"/>
            <a:ext cx="4627974" cy="2776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51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D:\UIGELS_D_Amanda\Global_kin\Two_zones\comparison_with_pdpsim\global_kin\standard_ckt\PARAM_V2\special_ckt\pdpsim_compar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2" y="3608627"/>
            <a:ext cx="5009014" cy="2700693"/>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D:\UIGELS_D_Amanda\Global_kin\Two_zones\comparison_with_pdpsim\wei_dbd\Integrated\global_compar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826992"/>
            <a:ext cx="5058424" cy="2727333"/>
          </a:xfrm>
          <a:prstGeom prst="rect">
            <a:avLst/>
          </a:prstGeom>
          <a:noFill/>
          <a:extLst>
            <a:ext uri="{909E8E84-426E-40DD-AFC4-6F175D3DCCD1}">
              <a14:hiddenFill xmlns:a14="http://schemas.microsoft.com/office/drawing/2010/main">
                <a:solidFill>
                  <a:srgbClr val="FFFFFF"/>
                </a:solidFill>
              </a14:hiddenFill>
            </a:ext>
          </a:extLst>
        </p:spPr>
      </p:pic>
      <p:sp>
        <p:nvSpPr>
          <p:cNvPr id="15361" name="标题 1"/>
          <p:cNvSpPr>
            <a:spLocks noGrp="1"/>
          </p:cNvSpPr>
          <p:nvPr>
            <p:ph type="title"/>
          </p:nvPr>
        </p:nvSpPr>
        <p:spPr>
          <a:xfrm>
            <a:off x="179512" y="-99392"/>
            <a:ext cx="8907338" cy="764704"/>
          </a:xfrm>
        </p:spPr>
        <p:txBody>
          <a:bodyPr/>
          <a:lstStyle/>
          <a:p>
            <a:r>
              <a:rPr lang="en-US" altLang="zh-CN" sz="3000" b="1" i="1" dirty="0" err="1" smtClean="0">
                <a:latin typeface="Arial" panose="020B0604020202020204" pitchFamily="34" charset="0"/>
                <a:cs typeface="Arial" panose="020B0604020202020204" pitchFamily="34" charset="0"/>
              </a:rPr>
              <a:t>GlobalKIN</a:t>
            </a:r>
            <a:r>
              <a:rPr lang="en-US" altLang="zh-CN" sz="3000" b="1" dirty="0" smtClean="0">
                <a:latin typeface="Arial" panose="020B0604020202020204" pitchFamily="34" charset="0"/>
                <a:cs typeface="Arial" panose="020B0604020202020204" pitchFamily="34" charset="0"/>
              </a:rPr>
              <a:t> vs. 2d-</a:t>
            </a:r>
            <a:r>
              <a:rPr lang="en-US" altLang="zh-CN" sz="3000" b="1" i="1" dirty="0" smtClean="0">
                <a:latin typeface="Arial" panose="020B0604020202020204" pitchFamily="34" charset="0"/>
                <a:cs typeface="Arial" panose="020B0604020202020204" pitchFamily="34" charset="0"/>
              </a:rPr>
              <a:t>nonPDPSIM</a:t>
            </a:r>
            <a:r>
              <a:rPr lang="en-US" altLang="zh-CN" sz="3000" b="1" dirty="0" smtClean="0">
                <a:latin typeface="Arial" panose="020B0604020202020204" pitchFamily="34" charset="0"/>
                <a:cs typeface="Arial" panose="020B0604020202020204" pitchFamily="34" charset="0"/>
              </a:rPr>
              <a:t>: LIQUID SPECIES</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692696"/>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5004819" y="1192931"/>
            <a:ext cx="4031677" cy="4612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Single DBD filament onto liquid covered tissue, 18 kV.</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In </a:t>
            </a:r>
            <a:r>
              <a:rPr lang="en-US" altLang="zh-CN" sz="2000" b="1" i="1" dirty="0" err="1" smtClean="0">
                <a:latin typeface="Arial" panose="020B0604020202020204" pitchFamily="34" charset="0"/>
                <a:cs typeface="Arial" panose="020B0604020202020204" pitchFamily="34" charset="0"/>
              </a:rPr>
              <a:t>nonPDPSIM</a:t>
            </a:r>
            <a:r>
              <a:rPr lang="en-US" altLang="zh-CN" sz="2000" b="1" dirty="0" smtClean="0">
                <a:latin typeface="Arial" panose="020B0604020202020204" pitchFamily="34" charset="0"/>
                <a:cs typeface="Arial" panose="020B0604020202020204" pitchFamily="34" charset="0"/>
              </a:rPr>
              <a:t>, </a:t>
            </a:r>
            <a:r>
              <a:rPr lang="en-US" altLang="zh-CN" sz="2000" b="1" dirty="0" smtClean="0">
                <a:latin typeface="Arial" panose="020B0604020202020204" pitchFamily="34" charset="0"/>
                <a:cs typeface="Arial" panose="020B0604020202020204" pitchFamily="34" charset="0"/>
                <a:sym typeface="Wingdings" panose="05000000000000000000" pitchFamily="2" charset="2"/>
              </a:rPr>
              <a:t>boundary layer at top of liquid quickly saturates with RONS at Henry's law equilibrium.</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Wingdings" panose="05000000000000000000" pitchFamily="2" charset="2"/>
              </a:rPr>
              <a:t>Saturation slows rate of diffusion of RONS into liquid.</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Wingdings" panose="05000000000000000000" pitchFamily="2" charset="2"/>
              </a:rPr>
              <a:t>In </a:t>
            </a:r>
            <a:r>
              <a:rPr lang="en-US" altLang="zh-CN" sz="2000" b="1" dirty="0" err="1" smtClean="0">
                <a:latin typeface="Arial" panose="020B0604020202020204" pitchFamily="34" charset="0"/>
                <a:cs typeface="Arial" panose="020B0604020202020204" pitchFamily="34" charset="0"/>
                <a:sym typeface="Wingdings" panose="05000000000000000000" pitchFamily="2" charset="2"/>
              </a:rPr>
              <a:t>GlobalKIN</a:t>
            </a:r>
            <a:r>
              <a:rPr lang="en-US" altLang="zh-CN" sz="2000" b="1" dirty="0">
                <a:latin typeface="Arial" panose="020B0604020202020204" pitchFamily="34" charset="0"/>
                <a:cs typeface="Arial" panose="020B0604020202020204" pitchFamily="34" charset="0"/>
                <a:sym typeface="Wingdings" panose="05000000000000000000" pitchFamily="2" charset="2"/>
              </a:rPr>
              <a:t>,</a:t>
            </a:r>
            <a:r>
              <a:rPr lang="en-US" altLang="zh-CN" sz="2000" b="1" dirty="0" smtClean="0">
                <a:latin typeface="Arial" panose="020B0604020202020204" pitchFamily="34" charset="0"/>
                <a:cs typeface="Arial" panose="020B0604020202020204" pitchFamily="34" charset="0"/>
                <a:sym typeface="Wingdings" panose="05000000000000000000" pitchFamily="2" charset="2"/>
              </a:rPr>
              <a:t> </a:t>
            </a:r>
            <a:r>
              <a:rPr lang="en-US" altLang="zh-CN" sz="2000" b="1" dirty="0">
                <a:latin typeface="Arial" panose="020B0604020202020204" pitchFamily="34" charset="0"/>
                <a:cs typeface="Arial" panose="020B0604020202020204" pitchFamily="34" charset="0"/>
                <a:sym typeface="Wingdings" panose="05000000000000000000" pitchFamily="2" charset="2"/>
              </a:rPr>
              <a:t>l</a:t>
            </a:r>
            <a:r>
              <a:rPr lang="en-US" altLang="zh-CN" sz="2000" b="1" dirty="0" smtClean="0">
                <a:latin typeface="Arial" panose="020B0604020202020204" pitchFamily="34" charset="0"/>
                <a:cs typeface="Arial" panose="020B0604020202020204" pitchFamily="34" charset="0"/>
                <a:sym typeface="Wingdings" panose="05000000000000000000" pitchFamily="2" charset="2"/>
              </a:rPr>
              <a:t>iquid is well-stirred with no limiting boundary layer.</a:t>
            </a:r>
          </a:p>
          <a:p>
            <a:pPr>
              <a:lnSpc>
                <a:spcPct val="100000"/>
              </a:lnSpc>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Wingdings" panose="05000000000000000000" pitchFamily="2" charset="2"/>
              </a:rPr>
              <a:t>RONS densities saturate later and at higher values.</a:t>
            </a:r>
            <a:endParaRPr lang="en-US" altLang="zh-CN" sz="1800" dirty="0" smtClean="0"/>
          </a:p>
        </p:txBody>
      </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spTree>
    <p:extLst>
      <p:ext uri="{BB962C8B-B14F-4D97-AF65-F5344CB8AC3E}">
        <p14:creationId xmlns:p14="http://schemas.microsoft.com/office/powerpoint/2010/main" val="1447480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5337174" y="764704"/>
            <a:ext cx="3713163" cy="4816703"/>
          </a:xfrm>
          <a:prstGeom prst="rect">
            <a:avLst/>
          </a:prstGeom>
          <a:noFill/>
          <a:ln w="9525">
            <a:noFill/>
            <a:miter lim="800000"/>
            <a:headEnd/>
            <a:tailEnd/>
          </a:ln>
        </p:spPr>
        <p:txBody>
          <a:bodyPr>
            <a:spAutoFit/>
          </a:bodyPr>
          <a:lstStyle/>
          <a:p>
            <a:pPr marL="228600" indent="-228600">
              <a:spcAft>
                <a:spcPct val="35000"/>
              </a:spcAft>
              <a:buFont typeface="Symbol" pitchFamily="18" charset="2"/>
              <a:buChar char="·"/>
              <a:defRPr/>
            </a:pPr>
            <a:r>
              <a:rPr lang="en-US" altLang="ja-JP" sz="2000" b="1" dirty="0" smtClean="0">
                <a:solidFill>
                  <a:srgbClr val="000000"/>
                </a:solidFill>
                <a:latin typeface="+mj-lt"/>
              </a:rPr>
              <a:t>nonPDPSIM does not include flow or mixing in the liquid, transport is by diffusion only  </a:t>
            </a:r>
          </a:p>
          <a:p>
            <a:pPr marL="228600" indent="-228600">
              <a:spcAft>
                <a:spcPct val="35000"/>
              </a:spcAft>
              <a:buFont typeface="Symbol" pitchFamily="18" charset="2"/>
              <a:buChar char="·"/>
              <a:defRPr/>
            </a:pPr>
            <a:r>
              <a:rPr lang="en-US" altLang="ja-JP" sz="2000" b="1" dirty="0" err="1" smtClean="0">
                <a:solidFill>
                  <a:srgbClr val="000000"/>
                </a:solidFill>
                <a:latin typeface="+mj-lt"/>
              </a:rPr>
              <a:t>OH</a:t>
            </a:r>
            <a:r>
              <a:rPr lang="en-US" altLang="ja-JP" sz="2000" b="1" baseline="-25000" dirty="0" err="1" smtClean="0">
                <a:solidFill>
                  <a:srgbClr val="000000"/>
                </a:solidFill>
                <a:latin typeface="+mj-lt"/>
              </a:rPr>
              <a:t>aq</a:t>
            </a:r>
            <a:r>
              <a:rPr lang="en-US" altLang="ja-JP" sz="2000" b="1" dirty="0" smtClean="0">
                <a:solidFill>
                  <a:srgbClr val="000000"/>
                </a:solidFill>
                <a:latin typeface="+mj-lt"/>
              </a:rPr>
              <a:t> </a:t>
            </a:r>
            <a:r>
              <a:rPr lang="en-US" altLang="ja-JP" sz="2000" b="1" dirty="0">
                <a:solidFill>
                  <a:srgbClr val="000000"/>
                </a:solidFill>
                <a:latin typeface="+mj-lt"/>
              </a:rPr>
              <a:t>is produced at top of water by diffusion from gas phase and </a:t>
            </a:r>
          </a:p>
          <a:p>
            <a:pPr>
              <a:spcAft>
                <a:spcPct val="35000"/>
              </a:spcAft>
              <a:defRPr/>
            </a:pPr>
            <a:r>
              <a:rPr lang="en-US" altLang="ja-JP" sz="2000" b="1" dirty="0">
                <a:solidFill>
                  <a:srgbClr val="000000"/>
                </a:solidFill>
                <a:latin typeface="+mj-lt"/>
              </a:rPr>
              <a:t>H</a:t>
            </a:r>
            <a:r>
              <a:rPr lang="en-US" altLang="ja-JP" sz="2000" b="1" baseline="-25000" dirty="0">
                <a:solidFill>
                  <a:srgbClr val="000000"/>
                </a:solidFill>
                <a:latin typeface="+mj-lt"/>
              </a:rPr>
              <a:t>2</a:t>
            </a:r>
            <a:r>
              <a:rPr lang="en-US" altLang="ja-JP" sz="2000" b="1" dirty="0">
                <a:solidFill>
                  <a:srgbClr val="000000"/>
                </a:solidFill>
                <a:latin typeface="+mj-lt"/>
              </a:rPr>
              <a:t>O</a:t>
            </a:r>
            <a:r>
              <a:rPr lang="en-US" altLang="ja-JP" sz="2000" b="1" baseline="30000" dirty="0">
                <a:solidFill>
                  <a:srgbClr val="000000"/>
                </a:solidFill>
                <a:latin typeface="+mj-lt"/>
              </a:rPr>
              <a:t>+</a:t>
            </a:r>
            <a:r>
              <a:rPr lang="en-US" altLang="ja-JP" sz="2000" b="1" baseline="-25000" dirty="0">
                <a:solidFill>
                  <a:srgbClr val="000000"/>
                </a:solidFill>
                <a:latin typeface="+mj-lt"/>
              </a:rPr>
              <a:t>aq </a:t>
            </a:r>
            <a:r>
              <a:rPr lang="en-US" altLang="ja-JP" sz="2000" b="1" dirty="0">
                <a:solidFill>
                  <a:srgbClr val="000000"/>
                </a:solidFill>
                <a:latin typeface="+mj-lt"/>
              </a:rPr>
              <a:t>+H</a:t>
            </a:r>
            <a:r>
              <a:rPr lang="en-US" altLang="ja-JP" sz="2000" b="1" baseline="-25000" dirty="0">
                <a:solidFill>
                  <a:srgbClr val="000000"/>
                </a:solidFill>
                <a:latin typeface="+mj-lt"/>
              </a:rPr>
              <a:t>2</a:t>
            </a:r>
            <a:r>
              <a:rPr lang="en-US" altLang="ja-JP" sz="2000" b="1" dirty="0">
                <a:solidFill>
                  <a:srgbClr val="000000"/>
                </a:solidFill>
                <a:latin typeface="+mj-lt"/>
              </a:rPr>
              <a:t>O</a:t>
            </a:r>
            <a:r>
              <a:rPr lang="en-US" altLang="ja-JP" sz="2000" b="1" baseline="-25000" dirty="0">
                <a:solidFill>
                  <a:srgbClr val="000000"/>
                </a:solidFill>
                <a:latin typeface="+mj-lt"/>
              </a:rPr>
              <a:t>aq </a:t>
            </a:r>
            <a:r>
              <a:rPr lang="en-US" altLang="ja-JP" sz="2000" b="1" dirty="0">
                <a:solidFill>
                  <a:srgbClr val="000000"/>
                </a:solidFill>
                <a:latin typeface="+mj-lt"/>
                <a:sym typeface="Symbol"/>
              </a:rPr>
              <a:t></a:t>
            </a:r>
            <a:r>
              <a:rPr lang="en-US" altLang="ja-JP" sz="2000" b="1" dirty="0">
                <a:solidFill>
                  <a:srgbClr val="000000"/>
                </a:solidFill>
                <a:latin typeface="+mj-lt"/>
              </a:rPr>
              <a:t>H</a:t>
            </a:r>
            <a:r>
              <a:rPr lang="en-US" altLang="ja-JP" sz="2000" b="1" baseline="-25000" dirty="0">
                <a:solidFill>
                  <a:srgbClr val="000000"/>
                </a:solidFill>
                <a:latin typeface="+mj-lt"/>
              </a:rPr>
              <a:t>3</a:t>
            </a:r>
            <a:r>
              <a:rPr lang="en-US" altLang="ja-JP" sz="2000" b="1" dirty="0">
                <a:solidFill>
                  <a:srgbClr val="000000"/>
                </a:solidFill>
                <a:latin typeface="+mj-lt"/>
              </a:rPr>
              <a:t>O</a:t>
            </a:r>
            <a:r>
              <a:rPr lang="en-US" altLang="ja-JP" sz="2000" b="1" baseline="30000" dirty="0">
                <a:solidFill>
                  <a:srgbClr val="000000"/>
                </a:solidFill>
                <a:latin typeface="+mj-lt"/>
              </a:rPr>
              <a:t>+</a:t>
            </a:r>
            <a:r>
              <a:rPr lang="en-US" altLang="ja-JP" sz="2000" b="1" baseline="-25000" dirty="0">
                <a:solidFill>
                  <a:srgbClr val="000000"/>
                </a:solidFill>
                <a:latin typeface="+mj-lt"/>
              </a:rPr>
              <a:t>aq</a:t>
            </a:r>
            <a:r>
              <a:rPr lang="en-US" altLang="ja-JP" sz="2000" b="1" dirty="0">
                <a:solidFill>
                  <a:srgbClr val="000000"/>
                </a:solidFill>
                <a:latin typeface="+mj-lt"/>
                <a:sym typeface="Symbol"/>
              </a:rPr>
              <a:t>+ </a:t>
            </a:r>
            <a:r>
              <a:rPr lang="en-US" altLang="ja-JP" sz="2000" b="1" dirty="0" err="1">
                <a:solidFill>
                  <a:srgbClr val="000000"/>
                </a:solidFill>
                <a:latin typeface="+mj-lt"/>
                <a:sym typeface="Symbol"/>
              </a:rPr>
              <a:t>OH</a:t>
            </a:r>
            <a:r>
              <a:rPr lang="en-US" altLang="ja-JP" sz="2000" b="1" baseline="-25000" dirty="0" err="1">
                <a:solidFill>
                  <a:srgbClr val="000000"/>
                </a:solidFill>
                <a:latin typeface="+mj-lt"/>
                <a:sym typeface="Symbol"/>
              </a:rPr>
              <a:t>aq</a:t>
            </a:r>
            <a:endParaRPr lang="en-US" altLang="ja-JP" sz="2000" b="1" dirty="0">
              <a:solidFill>
                <a:srgbClr val="000000"/>
              </a:solidFill>
              <a:latin typeface="+mj-lt"/>
              <a:sym typeface="Symbol"/>
            </a:endParaRPr>
          </a:p>
          <a:p>
            <a:pPr>
              <a:spcAft>
                <a:spcPct val="35000"/>
              </a:spcAft>
              <a:defRPr/>
            </a:pPr>
            <a:r>
              <a:rPr lang="en-US" altLang="ja-JP" sz="2000" b="1" dirty="0">
                <a:solidFill>
                  <a:srgbClr val="000000"/>
                </a:solidFill>
                <a:latin typeface="+mj-lt"/>
              </a:rPr>
              <a:t>H</a:t>
            </a:r>
            <a:r>
              <a:rPr lang="en-US" altLang="ja-JP" sz="2000" b="1" baseline="-25000" dirty="0">
                <a:solidFill>
                  <a:srgbClr val="000000"/>
                </a:solidFill>
                <a:latin typeface="+mj-lt"/>
              </a:rPr>
              <a:t>2</a:t>
            </a:r>
            <a:r>
              <a:rPr lang="en-US" altLang="ja-JP" sz="2000" b="1" dirty="0">
                <a:solidFill>
                  <a:srgbClr val="000000"/>
                </a:solidFill>
                <a:latin typeface="+mj-lt"/>
              </a:rPr>
              <a:t>O</a:t>
            </a:r>
            <a:r>
              <a:rPr lang="en-US" altLang="ja-JP" sz="2000" b="1" baseline="-25000" dirty="0">
                <a:solidFill>
                  <a:srgbClr val="000000"/>
                </a:solidFill>
                <a:latin typeface="+mj-lt"/>
              </a:rPr>
              <a:t>aq </a:t>
            </a:r>
            <a:r>
              <a:rPr lang="en-US" altLang="ja-JP" sz="2000" b="1" dirty="0">
                <a:solidFill>
                  <a:srgbClr val="000000"/>
                </a:solidFill>
                <a:latin typeface="+mj-lt"/>
              </a:rPr>
              <a:t>+ h</a:t>
            </a:r>
            <a:r>
              <a:rPr lang="en-US" altLang="ja-JP" sz="2000" b="1" dirty="0">
                <a:solidFill>
                  <a:srgbClr val="000000"/>
                </a:solidFill>
                <a:latin typeface="+mj-lt"/>
                <a:sym typeface="Symbol"/>
              </a:rPr>
              <a:t>  </a:t>
            </a:r>
            <a:r>
              <a:rPr lang="en-US" altLang="ja-JP" sz="2000" b="1" dirty="0" err="1">
                <a:solidFill>
                  <a:srgbClr val="000000"/>
                </a:solidFill>
                <a:latin typeface="+mj-lt"/>
              </a:rPr>
              <a:t>H</a:t>
            </a:r>
            <a:r>
              <a:rPr lang="en-US" altLang="ja-JP" sz="2000" b="1" baseline="-25000" dirty="0" err="1">
                <a:solidFill>
                  <a:srgbClr val="000000"/>
                </a:solidFill>
                <a:latin typeface="+mj-lt"/>
              </a:rPr>
              <a:t>aq</a:t>
            </a:r>
            <a:r>
              <a:rPr lang="en-US" altLang="ja-JP" sz="2000" b="1" dirty="0">
                <a:solidFill>
                  <a:srgbClr val="000000"/>
                </a:solidFill>
                <a:latin typeface="+mj-lt"/>
                <a:sym typeface="Symbol"/>
              </a:rPr>
              <a:t>+ </a:t>
            </a:r>
            <a:r>
              <a:rPr lang="en-US" altLang="ja-JP" sz="2000" b="1" dirty="0" err="1">
                <a:solidFill>
                  <a:srgbClr val="000000"/>
                </a:solidFill>
                <a:latin typeface="+mj-lt"/>
                <a:sym typeface="Symbol"/>
              </a:rPr>
              <a:t>OH</a:t>
            </a:r>
            <a:r>
              <a:rPr lang="en-US" altLang="ja-JP" sz="2000" b="1" baseline="-25000" dirty="0" err="1">
                <a:solidFill>
                  <a:srgbClr val="000000"/>
                </a:solidFill>
                <a:latin typeface="+mj-lt"/>
                <a:sym typeface="Symbol"/>
              </a:rPr>
              <a:t>aq</a:t>
            </a:r>
            <a:endParaRPr lang="en-US" altLang="ja-JP" sz="2000" b="1" baseline="-25000" dirty="0">
              <a:solidFill>
                <a:srgbClr val="000000"/>
              </a:solidFill>
              <a:latin typeface="+mj-lt"/>
              <a:sym typeface="Symbol"/>
            </a:endParaRPr>
          </a:p>
          <a:p>
            <a:pPr marL="228600" indent="-228600">
              <a:spcAft>
                <a:spcPct val="35000"/>
              </a:spcAft>
              <a:buFont typeface="Symbol" pitchFamily="18" charset="2"/>
              <a:buChar char="·"/>
              <a:defRPr/>
            </a:pPr>
            <a:r>
              <a:rPr lang="en-US" altLang="ja-JP" sz="2000" b="1" dirty="0" err="1">
                <a:solidFill>
                  <a:srgbClr val="000000"/>
                </a:solidFill>
                <a:latin typeface="+mj-lt"/>
              </a:rPr>
              <a:t>OH</a:t>
            </a:r>
            <a:r>
              <a:rPr lang="en-US" altLang="ja-JP" sz="2000" b="1" baseline="-25000" dirty="0" err="1">
                <a:solidFill>
                  <a:srgbClr val="000000"/>
                </a:solidFill>
                <a:latin typeface="+mj-lt"/>
              </a:rPr>
              <a:t>aq</a:t>
            </a:r>
            <a:r>
              <a:rPr lang="en-US" altLang="ja-JP" sz="2000" b="1" dirty="0">
                <a:solidFill>
                  <a:srgbClr val="000000"/>
                </a:solidFill>
                <a:latin typeface="+mj-lt"/>
              </a:rPr>
              <a:t> quickly converted to H</a:t>
            </a:r>
            <a:r>
              <a:rPr lang="en-US" altLang="ja-JP" sz="2000" b="1" baseline="-25000" dirty="0">
                <a:solidFill>
                  <a:srgbClr val="000000"/>
                </a:solidFill>
                <a:latin typeface="+mj-lt"/>
              </a:rPr>
              <a:t>2</a:t>
            </a:r>
            <a:r>
              <a:rPr lang="en-US" altLang="ja-JP" sz="2000" b="1" dirty="0">
                <a:solidFill>
                  <a:srgbClr val="000000"/>
                </a:solidFill>
                <a:latin typeface="+mj-lt"/>
              </a:rPr>
              <a:t>O</a:t>
            </a:r>
            <a:r>
              <a:rPr lang="en-US" altLang="ja-JP" sz="2000" b="1" baseline="-25000" dirty="0">
                <a:solidFill>
                  <a:srgbClr val="000000"/>
                </a:solidFill>
                <a:latin typeface="+mj-lt"/>
              </a:rPr>
              <a:t>2aq</a:t>
            </a:r>
            <a:r>
              <a:rPr lang="en-US" altLang="ja-JP" sz="2000" b="1" dirty="0">
                <a:solidFill>
                  <a:srgbClr val="000000"/>
                </a:solidFill>
                <a:latin typeface="+mj-lt"/>
              </a:rPr>
              <a:t> </a:t>
            </a:r>
            <a:endParaRPr lang="en-US" altLang="ja-JP" sz="2000" b="1" dirty="0" smtClean="0">
              <a:solidFill>
                <a:srgbClr val="000000"/>
              </a:solidFill>
              <a:latin typeface="+mj-lt"/>
            </a:endParaRPr>
          </a:p>
          <a:p>
            <a:pPr marL="228600" indent="-228600">
              <a:spcAft>
                <a:spcPct val="35000"/>
              </a:spcAft>
              <a:buFont typeface="Symbol" pitchFamily="18" charset="2"/>
              <a:buChar char="·"/>
              <a:defRPr/>
            </a:pPr>
            <a:r>
              <a:rPr lang="en-US" altLang="ja-JP" sz="2000" b="1" dirty="0" smtClean="0">
                <a:solidFill>
                  <a:srgbClr val="000000"/>
                </a:solidFill>
                <a:latin typeface="+mj-lt"/>
              </a:rPr>
              <a:t>-</a:t>
            </a:r>
            <a:r>
              <a:rPr lang="en-US" altLang="ja-JP" sz="2000" b="1" dirty="0">
                <a:solidFill>
                  <a:srgbClr val="000000"/>
                </a:solidFill>
                <a:latin typeface="+mj-lt"/>
              </a:rPr>
              <a:t>18 kV, 3 x 100 Hz pulses, </a:t>
            </a:r>
            <a:r>
              <a:rPr lang="en-US" altLang="ja-JP" sz="2000" b="1" dirty="0" smtClean="0">
                <a:solidFill>
                  <a:srgbClr val="000000"/>
                </a:solidFill>
                <a:latin typeface="+mj-lt"/>
              </a:rPr>
              <a:t> 1 </a:t>
            </a:r>
            <a:r>
              <a:rPr lang="en-US" altLang="ja-JP" sz="2000" b="1" dirty="0">
                <a:solidFill>
                  <a:srgbClr val="000000"/>
                </a:solidFill>
                <a:latin typeface="+mj-lt"/>
              </a:rPr>
              <a:t>s afterglow, 200 </a:t>
            </a:r>
            <a:r>
              <a:rPr lang="en-US" altLang="ja-JP" sz="2000" b="1" dirty="0">
                <a:solidFill>
                  <a:srgbClr val="000000"/>
                </a:solidFill>
                <a:latin typeface="+mj-lt"/>
                <a:sym typeface="Symbol"/>
              </a:rPr>
              <a:t>m water, O</a:t>
            </a:r>
            <a:r>
              <a:rPr lang="en-US" altLang="ja-JP" sz="2000" b="1" baseline="-25000" dirty="0">
                <a:solidFill>
                  <a:srgbClr val="000000"/>
                </a:solidFill>
                <a:latin typeface="+mj-lt"/>
                <a:sym typeface="Symbol"/>
              </a:rPr>
              <a:t>2aq</a:t>
            </a:r>
            <a:r>
              <a:rPr lang="en-US" altLang="ja-JP" sz="2000" b="1" dirty="0">
                <a:solidFill>
                  <a:srgbClr val="000000"/>
                </a:solidFill>
                <a:latin typeface="+mj-lt"/>
                <a:sym typeface="Symbol"/>
              </a:rPr>
              <a:t> 8 ppm (3 </a:t>
            </a:r>
            <a:r>
              <a:rPr lang="en-US" altLang="ja-JP" sz="2000" b="1" dirty="0" err="1">
                <a:solidFill>
                  <a:srgbClr val="000000"/>
                </a:solidFill>
                <a:latin typeface="+mj-lt"/>
                <a:sym typeface="Symbol"/>
              </a:rPr>
              <a:t>dec</a:t>
            </a:r>
            <a:r>
              <a:rPr lang="en-US" altLang="ja-JP" sz="2000" b="1" dirty="0">
                <a:solidFill>
                  <a:srgbClr val="000000"/>
                </a:solidFill>
                <a:latin typeface="+mj-lt"/>
                <a:sym typeface="Symbol"/>
              </a:rPr>
              <a:t>)</a:t>
            </a:r>
            <a:endParaRPr lang="en-US" altLang="ja-JP" sz="2000" b="1" dirty="0">
              <a:solidFill>
                <a:srgbClr val="000000"/>
              </a:solidFill>
              <a:latin typeface="+mj-lt"/>
            </a:endParaRPr>
          </a:p>
        </p:txBody>
      </p:sp>
      <p:grpSp>
        <p:nvGrpSpPr>
          <p:cNvPr id="48132" name="Group 23"/>
          <p:cNvGrpSpPr>
            <a:grpSpLocks/>
          </p:cNvGrpSpPr>
          <p:nvPr/>
        </p:nvGrpSpPr>
        <p:grpSpPr bwMode="auto">
          <a:xfrm>
            <a:off x="838200" y="6154400"/>
            <a:ext cx="3886200" cy="533400"/>
            <a:chOff x="960" y="3888"/>
            <a:chExt cx="2448" cy="336"/>
          </a:xfrm>
        </p:grpSpPr>
        <p:grpSp>
          <p:nvGrpSpPr>
            <p:cNvPr id="48136" name="Group 24"/>
            <p:cNvGrpSpPr>
              <a:grpSpLocks/>
            </p:cNvGrpSpPr>
            <p:nvPr/>
          </p:nvGrpSpPr>
          <p:grpSpPr bwMode="auto">
            <a:xfrm>
              <a:off x="960" y="3888"/>
              <a:ext cx="2448" cy="174"/>
              <a:chOff x="432" y="3984"/>
              <a:chExt cx="2448" cy="174"/>
            </a:xfrm>
          </p:grpSpPr>
          <p:pic>
            <p:nvPicPr>
              <p:cNvPr id="48138" name="Picture 27" descr="colorband"/>
              <p:cNvPicPr>
                <a:picLocks noChangeAspect="1" noChangeArrowheads="1"/>
              </p:cNvPicPr>
              <p:nvPr/>
            </p:nvPicPr>
            <p:blipFill>
              <a:blip r:embed="rId3"/>
              <a:srcRect/>
              <a:stretch>
                <a:fillRect/>
              </a:stretch>
            </p:blipFill>
            <p:spPr bwMode="auto">
              <a:xfrm>
                <a:off x="864" y="4032"/>
                <a:ext cx="1415" cy="97"/>
              </a:xfrm>
              <a:prstGeom prst="rect">
                <a:avLst/>
              </a:prstGeom>
              <a:noFill/>
              <a:ln w="9525">
                <a:noFill/>
                <a:miter lim="800000"/>
                <a:headEnd/>
                <a:tailEnd/>
              </a:ln>
            </p:spPr>
          </p:pic>
          <p:sp>
            <p:nvSpPr>
              <p:cNvPr id="48139" name="Rectangle 28"/>
              <p:cNvSpPr>
                <a:spLocks noChangeArrowheads="1"/>
              </p:cNvSpPr>
              <p:nvPr/>
            </p:nvSpPr>
            <p:spPr bwMode="auto">
              <a:xfrm>
                <a:off x="432" y="3984"/>
                <a:ext cx="2448" cy="174"/>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baseline="30000" dirty="0" smtClean="0">
                    <a:solidFill>
                      <a:srgbClr val="000000"/>
                    </a:solidFill>
                  </a:rPr>
                  <a:t>                 </a:t>
                </a:r>
                <a:r>
                  <a:rPr lang="en-US" sz="1600" b="1" dirty="0" smtClean="0">
                    <a:solidFill>
                      <a:srgbClr val="000000"/>
                    </a:solidFill>
                  </a:rPr>
                  <a:t>MAX </a:t>
                </a:r>
                <a:r>
                  <a:rPr lang="en-US" sz="2000" b="1" dirty="0" smtClean="0">
                    <a:solidFill>
                      <a:srgbClr val="000000"/>
                    </a:solidFill>
                  </a:rPr>
                  <a:t> </a:t>
                </a:r>
                <a:endParaRPr lang="en-US" sz="2000" b="1" dirty="0">
                  <a:solidFill>
                    <a:srgbClr val="000000"/>
                  </a:solidFill>
                </a:endParaRPr>
              </a:p>
            </p:txBody>
          </p:sp>
        </p:grpSp>
        <p:sp>
          <p:nvSpPr>
            <p:cNvPr id="48137"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
        <p:nvSpPr>
          <p:cNvPr id="48133" name="Line 2"/>
          <p:cNvSpPr>
            <a:spLocks noChangeShapeType="1"/>
          </p:cNvSpPr>
          <p:nvPr/>
        </p:nvSpPr>
        <p:spPr bwMode="auto">
          <a:xfrm>
            <a:off x="838200" y="611188"/>
            <a:ext cx="7467600" cy="0"/>
          </a:xfrm>
          <a:prstGeom prst="line">
            <a:avLst/>
          </a:prstGeom>
          <a:noFill/>
          <a:ln w="28575">
            <a:solidFill>
              <a:schemeClr val="tx1"/>
            </a:solidFill>
            <a:round/>
            <a:headEnd/>
            <a:tailEnd/>
          </a:ln>
        </p:spPr>
        <p:txBody>
          <a:bodyPr wrap="none" anchor="ctr"/>
          <a:lstStyle/>
          <a:p>
            <a:endParaRPr lang="en-US"/>
          </a:p>
        </p:txBody>
      </p:sp>
      <p:sp>
        <p:nvSpPr>
          <p:cNvPr id="48134" name="Text Box 5"/>
          <p:cNvSpPr txBox="1">
            <a:spLocks noChangeArrowheads="1"/>
          </p:cNvSpPr>
          <p:nvPr/>
        </p:nvSpPr>
        <p:spPr bwMode="auto">
          <a:xfrm>
            <a:off x="121855" y="63500"/>
            <a:ext cx="9003490" cy="480131"/>
          </a:xfrm>
          <a:prstGeom prst="rect">
            <a:avLst/>
          </a:prstGeom>
          <a:noFill/>
          <a:ln w="9525">
            <a:noFill/>
            <a:miter lim="800000"/>
            <a:headEnd/>
            <a:tailEnd/>
          </a:ln>
        </p:spPr>
        <p:txBody>
          <a:bodyPr wrap="none">
            <a:spAutoFit/>
          </a:bodyPr>
          <a:lstStyle/>
          <a:p>
            <a:pPr algn="ctr" eaLnBrk="0" hangingPunct="0"/>
            <a:r>
              <a:rPr lang="en-US" altLang="ja-JP" sz="2800" b="1" dirty="0" smtClean="0">
                <a:solidFill>
                  <a:srgbClr val="000000"/>
                </a:solidFill>
                <a:latin typeface="+mj-lt"/>
              </a:rPr>
              <a:t>BOUNDARY </a:t>
            </a:r>
            <a:r>
              <a:rPr lang="en-US" altLang="ja-JP" sz="2800" b="1" dirty="0">
                <a:solidFill>
                  <a:srgbClr val="000000"/>
                </a:solidFill>
                <a:latin typeface="+mj-lt"/>
              </a:rPr>
              <a:t>LAYER </a:t>
            </a:r>
            <a:r>
              <a:rPr lang="en-US" altLang="ja-JP" sz="2800" b="1" dirty="0" smtClean="0">
                <a:solidFill>
                  <a:srgbClr val="000000"/>
                </a:solidFill>
                <a:latin typeface="+mj-lt"/>
              </a:rPr>
              <a:t>FORMATION IN 2d-</a:t>
            </a:r>
            <a:r>
              <a:rPr lang="en-US" altLang="ja-JP" sz="2800" b="1" i="1" dirty="0" smtClean="0">
                <a:solidFill>
                  <a:srgbClr val="000000"/>
                </a:solidFill>
                <a:latin typeface="+mj-lt"/>
              </a:rPr>
              <a:t>nonPDPSIM</a:t>
            </a:r>
            <a:r>
              <a:rPr lang="en-US" altLang="ja-JP" sz="2800" b="1" dirty="0" smtClean="0">
                <a:solidFill>
                  <a:srgbClr val="000000"/>
                </a:solidFill>
                <a:latin typeface="+mj-lt"/>
              </a:rPr>
              <a:t> </a:t>
            </a:r>
            <a:endParaRPr lang="en-US" sz="2800" b="1" dirty="0">
              <a:solidFill>
                <a:srgbClr val="000000"/>
              </a:solidFill>
              <a:latin typeface="+mj-lt"/>
            </a:endParaRPr>
          </a:p>
        </p:txBody>
      </p:sp>
      <p:sp>
        <p:nvSpPr>
          <p:cNvPr id="16" name="Text Box 7"/>
          <p:cNvSpPr txBox="1">
            <a:spLocks noChangeArrowheads="1"/>
          </p:cNvSpPr>
          <p:nvPr/>
        </p:nvSpPr>
        <p:spPr bwMode="auto">
          <a:xfrm>
            <a:off x="3626881" y="6510513"/>
            <a:ext cx="135572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spAutoFit/>
          </a:bodyPr>
          <a:lstStyle>
            <a:lvl1pPr marL="228600" indent="-2286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spcAft>
                <a:spcPct val="50000"/>
              </a:spcAft>
              <a:buFont typeface="Symbol" pitchFamily="18" charset="2"/>
              <a:buNone/>
            </a:pPr>
            <a:r>
              <a:rPr lang="en-US" altLang="zh-CN" sz="1200" b="1" dirty="0">
                <a:ea typeface="SimSun" pitchFamily="2" charset="-122"/>
              </a:rPr>
              <a:t>Animation Slide</a:t>
            </a:r>
          </a:p>
        </p:txBody>
      </p:sp>
      <p:sp>
        <p:nvSpPr>
          <p:cNvPr id="17"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grpSp>
        <p:nvGrpSpPr>
          <p:cNvPr id="18" name="Group 5"/>
          <p:cNvGrpSpPr>
            <a:grpSpLocks/>
          </p:cNvGrpSpPr>
          <p:nvPr/>
        </p:nvGrpSpPr>
        <p:grpSpPr bwMode="auto">
          <a:xfrm>
            <a:off x="5373688" y="6165850"/>
            <a:ext cx="3770312" cy="582613"/>
            <a:chOff x="2953" y="3839"/>
            <a:chExt cx="2375" cy="367"/>
          </a:xfrm>
        </p:grpSpPr>
        <p:sp>
          <p:nvSpPr>
            <p:cNvPr id="19"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20"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pic>
        <p:nvPicPr>
          <p:cNvPr id="22530" name="Picture 2" descr="D:\UIGELS_D_Amanda\Conferences\2015_ISPC\GlobalKin\05_OH_v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5098" y="661763"/>
            <a:ext cx="4444934" cy="5333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452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323528" y="0"/>
            <a:ext cx="8640960" cy="764704"/>
          </a:xfrm>
        </p:spPr>
        <p:txBody>
          <a:bodyPr/>
          <a:lstStyle/>
          <a:p>
            <a:r>
              <a:rPr lang="en-US" altLang="zh-CN" sz="3000" b="1" dirty="0" smtClean="0">
                <a:latin typeface="Arial" panose="020B0604020202020204" pitchFamily="34" charset="0"/>
                <a:cs typeface="Arial" panose="020B0604020202020204" pitchFamily="34" charset="0"/>
              </a:rPr>
              <a:t>LIQUID DENSITIES vs VOLTAGE</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692696"/>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5544616" y="692696"/>
            <a:ext cx="3563888" cy="53193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Liquid </a:t>
            </a:r>
            <a:r>
              <a:rPr lang="en-US" altLang="zh-CN" sz="2000" b="1" dirty="0">
                <a:latin typeface="Arial" panose="020B0604020202020204" pitchFamily="34" charset="0"/>
                <a:cs typeface="Arial" panose="020B0604020202020204" pitchFamily="34" charset="0"/>
              </a:rPr>
              <a:t>d</a:t>
            </a:r>
            <a:r>
              <a:rPr lang="en-US" altLang="zh-CN" sz="2000" b="1" dirty="0" smtClean="0">
                <a:latin typeface="Arial" panose="020B0604020202020204" pitchFamily="34" charset="0"/>
                <a:cs typeface="Arial" panose="020B0604020202020204" pitchFamily="34" charset="0"/>
              </a:rPr>
              <a:t>ensities at  0.5 s (5,000 pulses)</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Increase 15 kV to 25 kV is 2.8 increase in energy.</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Most of the </a:t>
            </a:r>
            <a:r>
              <a:rPr lang="en-US" altLang="zh-CN" sz="2000" b="1" dirty="0" err="1" smtClean="0">
                <a:latin typeface="Arial" panose="020B0604020202020204" pitchFamily="34" charset="0"/>
                <a:cs typeface="Arial" panose="020B0604020202020204" pitchFamily="34" charset="0"/>
              </a:rPr>
              <a:t>RONS</a:t>
            </a:r>
            <a:r>
              <a:rPr lang="en-US" altLang="zh-CN" sz="2000" b="1" baseline="-25000" dirty="0" err="1" smtClean="0">
                <a:latin typeface="Arial" panose="020B0604020202020204" pitchFamily="34" charset="0"/>
                <a:cs typeface="Arial" panose="020B0604020202020204" pitchFamily="34" charset="0"/>
              </a:rPr>
              <a:t>aq</a:t>
            </a:r>
            <a:r>
              <a:rPr lang="en-US" altLang="zh-CN" sz="2000" b="1" dirty="0" smtClean="0">
                <a:latin typeface="Arial" panose="020B0604020202020204" pitchFamily="34" charset="0"/>
                <a:cs typeface="Arial" panose="020B0604020202020204" pitchFamily="34" charset="0"/>
              </a:rPr>
              <a:t> scale with energy.</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 </a:t>
            </a:r>
            <a:r>
              <a:rPr lang="en-US" altLang="zh-CN" sz="2000" b="1" dirty="0" smtClean="0">
                <a:latin typeface="Arial" panose="020B0604020202020204" pitchFamily="34" charset="0"/>
                <a:cs typeface="Arial" panose="020B0604020202020204" pitchFamily="34" charset="0"/>
              </a:rPr>
              <a:t>decreases with energy as it reacts with 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O.</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HNO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is a weak acid which buffers the solution</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As H</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O</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increases with voltage (from HNO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less HNO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dissociates into NO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a:t>
            </a:r>
          </a:p>
        </p:txBody>
      </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9" t="9165" r="13870" b="17675"/>
          <a:stretch/>
        </p:blipFill>
        <p:spPr bwMode="auto">
          <a:xfrm>
            <a:off x="35496" y="764704"/>
            <a:ext cx="5413684" cy="203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04" t="7200" r="12310" b="15949"/>
          <a:stretch/>
        </p:blipFill>
        <p:spPr bwMode="auto">
          <a:xfrm>
            <a:off x="85207" y="3400956"/>
            <a:ext cx="5494906" cy="211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a:endCxn id="15" idx="3"/>
          </p:cNvCxnSpPr>
          <p:nvPr/>
        </p:nvCxnSpPr>
        <p:spPr>
          <a:xfrm flipV="1">
            <a:off x="827584" y="3145324"/>
            <a:ext cx="4597846" cy="4356"/>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899592" y="2852937"/>
            <a:ext cx="1008112" cy="584775"/>
          </a:xfrm>
          <a:prstGeom prst="rect">
            <a:avLst/>
          </a:prstGeom>
          <a:noFill/>
        </p:spPr>
        <p:txBody>
          <a:bodyPr wrap="square" lIns="9144" rIns="9144" rtlCol="0">
            <a:spAutoFit/>
          </a:bodyPr>
          <a:lstStyle/>
          <a:p>
            <a:pPr algn="ctr"/>
            <a:r>
              <a:rPr lang="en-US" sz="1600" b="1" dirty="0" smtClean="0">
                <a:latin typeface="Arial" panose="020B0604020202020204" pitchFamily="34" charset="0"/>
                <a:cs typeface="Arial" panose="020B0604020202020204" pitchFamily="34" charset="0"/>
              </a:rPr>
              <a:t>High </a:t>
            </a:r>
          </a:p>
          <a:p>
            <a:pPr algn="ctr"/>
            <a:r>
              <a:rPr lang="en-US" sz="1600" b="1" dirty="0" smtClean="0">
                <a:latin typeface="Arial" panose="020B0604020202020204" pitchFamily="34" charset="0"/>
                <a:cs typeface="Arial" panose="020B0604020202020204" pitchFamily="34" charset="0"/>
              </a:rPr>
              <a:t>Density</a:t>
            </a:r>
            <a:endParaRPr lang="en-US" sz="1600" b="1" dirty="0">
              <a:latin typeface="Arial" panose="020B0604020202020204" pitchFamily="34" charset="0"/>
              <a:cs typeface="Arial" panose="020B0604020202020204" pitchFamily="34" charset="0"/>
            </a:endParaRPr>
          </a:p>
        </p:txBody>
      </p:sp>
      <p:sp>
        <p:nvSpPr>
          <p:cNvPr id="15" name="TextBox 14"/>
          <p:cNvSpPr txBox="1"/>
          <p:nvPr/>
        </p:nvSpPr>
        <p:spPr>
          <a:xfrm>
            <a:off x="4129286" y="2852936"/>
            <a:ext cx="1296144" cy="584775"/>
          </a:xfrm>
          <a:prstGeom prst="rect">
            <a:avLst/>
          </a:prstGeom>
          <a:noFill/>
        </p:spPr>
        <p:txBody>
          <a:bodyPr wrap="square" lIns="9144" rIns="9144" rtlCol="0">
            <a:spAutoFit/>
          </a:bodyPr>
          <a:lstStyle/>
          <a:p>
            <a:pPr algn="ctr"/>
            <a:r>
              <a:rPr lang="en-US" sz="1600" b="1" dirty="0" smtClean="0">
                <a:latin typeface="Arial" panose="020B0604020202020204" pitchFamily="34" charset="0"/>
                <a:cs typeface="Arial" panose="020B0604020202020204" pitchFamily="34" charset="0"/>
              </a:rPr>
              <a:t>Low </a:t>
            </a:r>
          </a:p>
          <a:p>
            <a:pPr algn="ctr"/>
            <a:r>
              <a:rPr lang="en-US" sz="1600" b="1" dirty="0" smtClean="0">
                <a:latin typeface="Arial" panose="020B0604020202020204" pitchFamily="34" charset="0"/>
                <a:cs typeface="Arial" panose="020B0604020202020204" pitchFamily="34" charset="0"/>
              </a:rPr>
              <a:t>Density</a:t>
            </a:r>
            <a:endParaRPr lang="en-US" sz="1600" b="1" dirty="0">
              <a:latin typeface="Arial" panose="020B0604020202020204" pitchFamily="34" charset="0"/>
              <a:cs typeface="Arial" panose="020B0604020202020204" pitchFamily="34" charset="0"/>
            </a:endParaRPr>
          </a:p>
        </p:txBody>
      </p:sp>
      <p:grpSp>
        <p:nvGrpSpPr>
          <p:cNvPr id="3" name="Group 2"/>
          <p:cNvGrpSpPr/>
          <p:nvPr/>
        </p:nvGrpSpPr>
        <p:grpSpPr>
          <a:xfrm>
            <a:off x="1121371" y="5693369"/>
            <a:ext cx="3666653" cy="318693"/>
            <a:chOff x="1121371" y="5693369"/>
            <a:chExt cx="3666653" cy="318693"/>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209" t="31394" r="1608" b="62936"/>
            <a:stretch/>
          </p:blipFill>
          <p:spPr bwMode="auto">
            <a:xfrm>
              <a:off x="1121371" y="5724524"/>
              <a:ext cx="990782"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209" t="38270" r="1608" b="54955"/>
            <a:stretch/>
          </p:blipFill>
          <p:spPr bwMode="auto">
            <a:xfrm>
              <a:off x="2501098" y="5693369"/>
              <a:ext cx="990782" cy="31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209" t="46475" r="1608" b="47856"/>
            <a:stretch/>
          </p:blipFill>
          <p:spPr bwMode="auto">
            <a:xfrm>
              <a:off x="3797242" y="5733256"/>
              <a:ext cx="990782"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71790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Line 2"/>
          <p:cNvSpPr>
            <a:spLocks noChangeShapeType="1"/>
          </p:cNvSpPr>
          <p:nvPr/>
        </p:nvSpPr>
        <p:spPr bwMode="auto">
          <a:xfrm>
            <a:off x="971550" y="692696"/>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cxnSp>
        <p:nvCxnSpPr>
          <p:cNvPr id="3" name="Straight Arrow Connector 2"/>
          <p:cNvCxnSpPr/>
          <p:nvPr/>
        </p:nvCxnSpPr>
        <p:spPr>
          <a:xfrm flipV="1">
            <a:off x="611560" y="3250632"/>
            <a:ext cx="4355515" cy="1"/>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683568" y="2958245"/>
            <a:ext cx="1008112" cy="584775"/>
          </a:xfrm>
          <a:prstGeom prst="rect">
            <a:avLst/>
          </a:prstGeom>
          <a:noFill/>
        </p:spPr>
        <p:txBody>
          <a:bodyPr wrap="square" lIns="9144" rIns="9144" rtlCol="0">
            <a:spAutoFit/>
          </a:bodyPr>
          <a:lstStyle/>
          <a:p>
            <a:pPr algn="ctr"/>
            <a:r>
              <a:rPr lang="en-US" sz="1600" b="1" dirty="0" smtClean="0">
                <a:latin typeface="Arial" panose="020B0604020202020204" pitchFamily="34" charset="0"/>
                <a:cs typeface="Arial" panose="020B0604020202020204" pitchFamily="34" charset="0"/>
              </a:rPr>
              <a:t>High </a:t>
            </a:r>
          </a:p>
          <a:p>
            <a:pPr algn="ctr"/>
            <a:r>
              <a:rPr lang="en-US" sz="1600" b="1" dirty="0" smtClean="0">
                <a:latin typeface="Arial" panose="020B0604020202020204" pitchFamily="34" charset="0"/>
                <a:cs typeface="Arial" panose="020B0604020202020204" pitchFamily="34" charset="0"/>
              </a:rPr>
              <a:t>Density</a:t>
            </a:r>
            <a:endParaRPr lang="en-US" sz="1600" b="1" dirty="0">
              <a:latin typeface="Arial" panose="020B0604020202020204" pitchFamily="34" charset="0"/>
              <a:cs typeface="Arial" panose="020B0604020202020204" pitchFamily="34" charset="0"/>
            </a:endParaRPr>
          </a:p>
        </p:txBody>
      </p:sp>
      <p:sp>
        <p:nvSpPr>
          <p:cNvPr id="24" name="TextBox 23"/>
          <p:cNvSpPr txBox="1"/>
          <p:nvPr/>
        </p:nvSpPr>
        <p:spPr>
          <a:xfrm>
            <a:off x="3851920" y="2988241"/>
            <a:ext cx="1296144" cy="584775"/>
          </a:xfrm>
          <a:prstGeom prst="rect">
            <a:avLst/>
          </a:prstGeom>
          <a:noFill/>
        </p:spPr>
        <p:txBody>
          <a:bodyPr wrap="square" lIns="9144" rIns="9144" rtlCol="0">
            <a:spAutoFit/>
          </a:bodyPr>
          <a:lstStyle/>
          <a:p>
            <a:pPr algn="ctr"/>
            <a:r>
              <a:rPr lang="en-US" sz="1600" b="1" dirty="0" smtClean="0">
                <a:latin typeface="Arial" panose="020B0604020202020204" pitchFamily="34" charset="0"/>
                <a:cs typeface="Arial" panose="020B0604020202020204" pitchFamily="34" charset="0"/>
              </a:rPr>
              <a:t>Low </a:t>
            </a:r>
          </a:p>
          <a:p>
            <a:pPr algn="ctr"/>
            <a:r>
              <a:rPr lang="en-US" sz="1600" b="1" dirty="0" smtClean="0">
                <a:latin typeface="Arial" panose="020B0604020202020204" pitchFamily="34" charset="0"/>
                <a:cs typeface="Arial" panose="020B0604020202020204" pitchFamily="34" charset="0"/>
              </a:rPr>
              <a:t>Density</a:t>
            </a:r>
            <a:endParaRPr lang="en-US" sz="1600" b="1" dirty="0">
              <a:latin typeface="Arial" panose="020B0604020202020204" pitchFamily="34" charset="0"/>
              <a:cs typeface="Arial" panose="020B0604020202020204" pitchFamily="34" charset="0"/>
            </a:endParaRPr>
          </a:p>
        </p:txBody>
      </p:sp>
      <p:sp>
        <p:nvSpPr>
          <p:cNvPr id="19" name="标题 1"/>
          <p:cNvSpPr>
            <a:spLocks noGrp="1"/>
          </p:cNvSpPr>
          <p:nvPr>
            <p:ph type="title"/>
          </p:nvPr>
        </p:nvSpPr>
        <p:spPr>
          <a:xfrm>
            <a:off x="323528" y="0"/>
            <a:ext cx="8640960" cy="764704"/>
          </a:xfrm>
        </p:spPr>
        <p:txBody>
          <a:bodyPr/>
          <a:lstStyle/>
          <a:p>
            <a:r>
              <a:rPr lang="en-US" altLang="zh-CN" sz="3000" b="1" dirty="0" smtClean="0">
                <a:latin typeface="Arial" panose="020B0604020202020204" pitchFamily="34" charset="0"/>
                <a:cs typeface="Arial" panose="020B0604020202020204" pitchFamily="34" charset="0"/>
              </a:rPr>
              <a:t>LIQUID DENSITIES vs GAS FLOW RATE</a:t>
            </a:r>
            <a:endParaRPr lang="zh-CN" altLang="en-US" sz="3000" b="1" dirty="0" smtClean="0">
              <a:latin typeface="Arial" panose="020B0604020202020204" pitchFamily="34" charset="0"/>
              <a:cs typeface="Arial" panose="020B0604020202020204" pitchFamily="34" charset="0"/>
            </a:endParaRPr>
          </a:p>
        </p:txBody>
      </p:sp>
      <p:sp>
        <p:nvSpPr>
          <p:cNvPr id="12" name="内容占位符 2"/>
          <p:cNvSpPr txBox="1">
            <a:spLocks/>
          </p:cNvSpPr>
          <p:nvPr/>
        </p:nvSpPr>
        <p:spPr bwMode="auto">
          <a:xfrm>
            <a:off x="5107310" y="836712"/>
            <a:ext cx="4001194" cy="54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400"/>
              </a:spcAft>
              <a:buFont typeface="Symbol" panose="05050102010706020507" pitchFamily="18" charset="2"/>
              <a:buChar char="·"/>
            </a:pPr>
            <a:r>
              <a:rPr lang="en-US" altLang="zh-CN" sz="1800" b="1" dirty="0" smtClean="0">
                <a:latin typeface="Arial" panose="020B0604020202020204" pitchFamily="34" charset="0"/>
                <a:cs typeface="Arial" panose="020B0604020202020204" pitchFamily="34" charset="0"/>
              </a:rPr>
              <a:t>10kHz, 20kV, 0.5 s (</a:t>
            </a:r>
            <a:r>
              <a:rPr lang="en-US" altLang="zh-CN" sz="1800" b="1" dirty="0">
                <a:latin typeface="Arial" panose="020B0604020202020204" pitchFamily="34" charset="0"/>
                <a:cs typeface="Arial" panose="020B0604020202020204" pitchFamily="34" charset="0"/>
              </a:rPr>
              <a:t>5,000 pulses</a:t>
            </a:r>
            <a:r>
              <a:rPr lang="en-US" altLang="zh-CN" sz="1800" b="1" dirty="0" smtClean="0">
                <a:latin typeface="Arial" panose="020B0604020202020204" pitchFamily="34" charset="0"/>
                <a:cs typeface="Arial" panose="020B0604020202020204" pitchFamily="34" charset="0"/>
              </a:rPr>
              <a:t>)</a:t>
            </a:r>
          </a:p>
          <a:p>
            <a:pPr>
              <a:lnSpc>
                <a:spcPct val="100000"/>
              </a:lnSpc>
              <a:spcBef>
                <a:spcPts val="0"/>
              </a:spcBef>
              <a:spcAft>
                <a:spcPts val="400"/>
              </a:spcAft>
              <a:buFont typeface="Symbol" panose="05050102010706020507" pitchFamily="18" charset="2"/>
              <a:buChar char="·"/>
            </a:pPr>
            <a:r>
              <a:rPr lang="en-US" altLang="zh-CN" sz="1800" b="1" dirty="0" smtClean="0">
                <a:latin typeface="Arial" panose="020B0604020202020204" pitchFamily="34" charset="0"/>
                <a:cs typeface="Arial" panose="020B0604020202020204" pitchFamily="34" charset="0"/>
              </a:rPr>
              <a:t>Inlet gas 50% RH: 10 -1000 sccm (12 </a:t>
            </a:r>
            <a:r>
              <a:rPr lang="en-US" altLang="zh-CN" sz="1800" b="1" dirty="0" err="1" smtClean="0">
                <a:latin typeface="Arial" panose="020B0604020202020204" pitchFamily="34" charset="0"/>
                <a:cs typeface="Arial" panose="020B0604020202020204" pitchFamily="34" charset="0"/>
              </a:rPr>
              <a:t>ms</a:t>
            </a:r>
            <a:r>
              <a:rPr lang="en-US" altLang="zh-CN" sz="1800" b="1" dirty="0" smtClean="0">
                <a:latin typeface="Arial" panose="020B0604020202020204" pitchFamily="34" charset="0"/>
                <a:cs typeface="Arial" panose="020B0604020202020204" pitchFamily="34" charset="0"/>
              </a:rPr>
              <a:t> – 1.2 s res. time)</a:t>
            </a:r>
          </a:p>
          <a:p>
            <a:pPr>
              <a:lnSpc>
                <a:spcPct val="100000"/>
              </a:lnSpc>
              <a:spcBef>
                <a:spcPts val="0"/>
              </a:spcBef>
              <a:spcAft>
                <a:spcPts val="400"/>
              </a:spcAft>
              <a:buFont typeface="Symbol" panose="05050102010706020507" pitchFamily="18" charset="2"/>
              <a:buChar char="·"/>
            </a:pPr>
            <a:r>
              <a:rPr lang="en-US" altLang="zh-CN" sz="1800" b="1" dirty="0" smtClean="0">
                <a:latin typeface="Arial" panose="020B0604020202020204" pitchFamily="34" charset="0"/>
                <a:cs typeface="Arial" panose="020B0604020202020204" pitchFamily="34" charset="0"/>
              </a:rPr>
              <a:t>Gas RONS flow out between pulses – decreases NO</a:t>
            </a:r>
            <a:r>
              <a:rPr lang="en-US" altLang="zh-CN" sz="1800" b="1" baseline="-25000" dirty="0" smtClean="0">
                <a:latin typeface="Arial" panose="020B0604020202020204" pitchFamily="34" charset="0"/>
                <a:cs typeface="Arial" panose="020B0604020202020204" pitchFamily="34" charset="0"/>
              </a:rPr>
              <a:t>x</a:t>
            </a:r>
            <a:r>
              <a:rPr lang="en-US" altLang="zh-CN" sz="1800" b="1" dirty="0" smtClean="0">
                <a:latin typeface="Arial" panose="020B0604020202020204" pitchFamily="34" charset="0"/>
                <a:cs typeface="Arial" panose="020B0604020202020204" pitchFamily="34" charset="0"/>
              </a:rPr>
              <a:t>, </a:t>
            </a:r>
            <a:r>
              <a:rPr lang="en-US" altLang="zh-CN" sz="1800" b="1" dirty="0" err="1" smtClean="0">
                <a:latin typeface="Arial" panose="020B0604020202020204" pitchFamily="34" charset="0"/>
                <a:cs typeface="Arial" panose="020B0604020202020204" pitchFamily="34" charset="0"/>
              </a:rPr>
              <a:t>HNO</a:t>
            </a:r>
            <a:r>
              <a:rPr lang="en-US" altLang="zh-CN" sz="1800" b="1" baseline="-25000" dirty="0" err="1" smtClean="0">
                <a:latin typeface="Arial" panose="020B0604020202020204" pitchFamily="34" charset="0"/>
                <a:cs typeface="Arial" panose="020B0604020202020204" pitchFamily="34" charset="0"/>
              </a:rPr>
              <a:t>y</a:t>
            </a:r>
            <a:r>
              <a:rPr lang="en-US" altLang="zh-CN" sz="1800" b="1" baseline="-25000" dirty="0" smtClean="0">
                <a:latin typeface="Arial" panose="020B0604020202020204" pitchFamily="34" charset="0"/>
                <a:cs typeface="Arial" panose="020B0604020202020204" pitchFamily="34" charset="0"/>
              </a:rPr>
              <a:t> </a:t>
            </a:r>
            <a:r>
              <a:rPr lang="en-US" altLang="zh-CN" sz="1800" b="1" dirty="0" smtClean="0">
                <a:latin typeface="Arial" panose="020B0604020202020204" pitchFamily="34" charset="0"/>
                <a:cs typeface="Arial" panose="020B0604020202020204" pitchFamily="34" charset="0"/>
              </a:rPr>
              <a:t>which require multiple reactions.    </a:t>
            </a:r>
          </a:p>
          <a:p>
            <a:pPr>
              <a:lnSpc>
                <a:spcPct val="100000"/>
              </a:lnSpc>
              <a:spcBef>
                <a:spcPts val="0"/>
              </a:spcBef>
              <a:spcAft>
                <a:spcPts val="400"/>
              </a:spcAft>
              <a:buFont typeface="Symbol" panose="05050102010706020507" pitchFamily="18" charset="2"/>
              <a:buChar char="·"/>
            </a:pPr>
            <a:r>
              <a:rPr lang="en-US" altLang="zh-CN" sz="1800" b="1" dirty="0" smtClean="0">
                <a:latin typeface="Arial" panose="020B0604020202020204" pitchFamily="34" charset="0"/>
                <a:cs typeface="Arial" panose="020B0604020202020204" pitchFamily="34" charset="0"/>
              </a:rPr>
              <a:t>[H</a:t>
            </a:r>
            <a:r>
              <a:rPr lang="en-US" altLang="zh-CN" sz="1800" b="1" baseline="-25000" dirty="0" smtClean="0">
                <a:latin typeface="Arial" panose="020B0604020202020204" pitchFamily="34" charset="0"/>
                <a:cs typeface="Arial" panose="020B0604020202020204" pitchFamily="34" charset="0"/>
              </a:rPr>
              <a:t>2</a:t>
            </a:r>
            <a:r>
              <a:rPr lang="en-US" altLang="zh-CN" sz="1800" b="1" dirty="0" smtClean="0">
                <a:latin typeface="Arial" panose="020B0604020202020204" pitchFamily="34" charset="0"/>
                <a:cs typeface="Arial" panose="020B0604020202020204" pitchFamily="34" charset="0"/>
              </a:rPr>
              <a:t>O]</a:t>
            </a:r>
            <a:r>
              <a:rPr lang="en-US" altLang="zh-CN" sz="1800" b="1" baseline="-25000" dirty="0" smtClean="0">
                <a:latin typeface="Arial" panose="020B0604020202020204" pitchFamily="34" charset="0"/>
                <a:cs typeface="Arial" panose="020B0604020202020204" pitchFamily="34" charset="0"/>
              </a:rPr>
              <a:t>gas</a:t>
            </a:r>
            <a:r>
              <a:rPr lang="en-US" altLang="zh-CN" sz="1800" b="1" dirty="0" smtClean="0">
                <a:latin typeface="Arial" panose="020B0604020202020204" pitchFamily="34" charset="0"/>
                <a:cs typeface="Arial" panose="020B0604020202020204" pitchFamily="34" charset="0"/>
              </a:rPr>
              <a:t> does not saturate by evaporation.  </a:t>
            </a:r>
            <a:r>
              <a:rPr lang="en-US" altLang="zh-CN" sz="1800" b="1" dirty="0">
                <a:latin typeface="Arial" panose="020B0604020202020204" pitchFamily="34" charset="0"/>
                <a:cs typeface="Arial" panose="020B0604020202020204" pitchFamily="34" charset="0"/>
              </a:rPr>
              <a:t>L</a:t>
            </a:r>
            <a:r>
              <a:rPr lang="en-US" altLang="zh-CN" sz="1800" b="1" dirty="0" smtClean="0">
                <a:latin typeface="Arial" panose="020B0604020202020204" pitchFamily="34" charset="0"/>
                <a:cs typeface="Arial" panose="020B0604020202020204" pitchFamily="34" charset="0"/>
              </a:rPr>
              <a:t>ower [H</a:t>
            </a:r>
            <a:r>
              <a:rPr lang="en-US" altLang="zh-CN" sz="1800" b="1" baseline="-25000" dirty="0" smtClean="0">
                <a:latin typeface="Arial" panose="020B0604020202020204" pitchFamily="34" charset="0"/>
                <a:cs typeface="Arial" panose="020B0604020202020204" pitchFamily="34" charset="0"/>
              </a:rPr>
              <a:t>2</a:t>
            </a:r>
            <a:r>
              <a:rPr lang="en-US" altLang="zh-CN" sz="1800" b="1" dirty="0" smtClean="0">
                <a:latin typeface="Arial" panose="020B0604020202020204" pitchFamily="34" charset="0"/>
                <a:cs typeface="Arial" panose="020B0604020202020204" pitchFamily="34" charset="0"/>
              </a:rPr>
              <a:t>O] </a:t>
            </a:r>
            <a:r>
              <a:rPr lang="en-US" altLang="zh-CN" sz="1800" b="1" dirty="0" smtClean="0">
                <a:latin typeface="Arial" panose="020B0604020202020204" pitchFamily="34" charset="0"/>
                <a:cs typeface="Arial" panose="020B0604020202020204" pitchFamily="34" charset="0"/>
                <a:sym typeface="Symbol"/>
              </a:rPr>
              <a:t>produces </a:t>
            </a:r>
            <a:r>
              <a:rPr lang="en-US" altLang="zh-CN" sz="1800" b="1" dirty="0" smtClean="0">
                <a:latin typeface="Arial" panose="020B0604020202020204" pitchFamily="34" charset="0"/>
                <a:cs typeface="Arial" panose="020B0604020202020204" pitchFamily="34" charset="0"/>
              </a:rPr>
              <a:t>higher n</a:t>
            </a:r>
            <a:r>
              <a:rPr lang="en-US" altLang="zh-CN" sz="1800" b="1" baseline="-25000" dirty="0" smtClean="0">
                <a:latin typeface="Arial" panose="020B0604020202020204" pitchFamily="34" charset="0"/>
                <a:cs typeface="Arial" panose="020B0604020202020204" pitchFamily="34" charset="0"/>
              </a:rPr>
              <a:t>e</a:t>
            </a:r>
            <a:r>
              <a:rPr lang="en-US" altLang="zh-CN" sz="1800" b="1" dirty="0" smtClean="0">
                <a:latin typeface="Arial" panose="020B0604020202020204" pitchFamily="34" charset="0"/>
                <a:cs typeface="Arial" panose="020B0604020202020204" pitchFamily="34" charset="0"/>
              </a:rPr>
              <a:t>. </a:t>
            </a:r>
          </a:p>
          <a:p>
            <a:pPr>
              <a:lnSpc>
                <a:spcPct val="100000"/>
              </a:lnSpc>
              <a:spcBef>
                <a:spcPts val="0"/>
              </a:spcBef>
              <a:spcAft>
                <a:spcPts val="400"/>
              </a:spcAft>
              <a:buFont typeface="Symbol" panose="05050102010706020507" pitchFamily="18" charset="2"/>
              <a:buChar char="·"/>
            </a:pPr>
            <a:r>
              <a:rPr lang="en-US" altLang="zh-CN" sz="1800" b="1" dirty="0" smtClean="0">
                <a:latin typeface="Arial" panose="020B0604020202020204" pitchFamily="34" charset="0"/>
                <a:cs typeface="Arial" panose="020B0604020202020204" pitchFamily="34" charset="0"/>
              </a:rPr>
              <a:t>O</a:t>
            </a:r>
            <a:r>
              <a:rPr lang="en-US" altLang="zh-CN" sz="1800" b="1" baseline="-25000" dirty="0" smtClean="0">
                <a:latin typeface="Arial" panose="020B0604020202020204" pitchFamily="34" charset="0"/>
                <a:cs typeface="Arial" panose="020B0604020202020204" pitchFamily="34" charset="0"/>
              </a:rPr>
              <a:t>2</a:t>
            </a:r>
            <a:r>
              <a:rPr lang="en-US" altLang="zh-CN" sz="1800" b="1" dirty="0" smtClean="0">
                <a:latin typeface="Arial" panose="020B0604020202020204" pitchFamily="34" charset="0"/>
                <a:cs typeface="Arial" panose="020B0604020202020204" pitchFamily="34" charset="0"/>
              </a:rPr>
              <a:t>*, OH, and NO have low Henry’s law values, saturate in liquid in time shorter than gas residence time.</a:t>
            </a:r>
          </a:p>
          <a:p>
            <a:pPr>
              <a:lnSpc>
                <a:spcPct val="100000"/>
              </a:lnSpc>
              <a:spcBef>
                <a:spcPts val="0"/>
              </a:spcBef>
              <a:spcAft>
                <a:spcPts val="400"/>
              </a:spcAft>
              <a:buFont typeface="Symbol" panose="05050102010706020507" pitchFamily="18" charset="2"/>
              <a:buChar char="·"/>
            </a:pPr>
            <a:r>
              <a:rPr lang="en-US" altLang="zh-CN" sz="1800" b="1" dirty="0" smtClean="0">
                <a:latin typeface="Arial" panose="020B0604020202020204" pitchFamily="34" charset="0"/>
                <a:cs typeface="Arial" panose="020B0604020202020204" pitchFamily="34" charset="0"/>
              </a:rPr>
              <a:t>NO</a:t>
            </a:r>
            <a:r>
              <a:rPr lang="en-US" altLang="zh-CN" sz="1800" b="1" baseline="-25000" dirty="0" smtClean="0">
                <a:latin typeface="Arial" panose="020B0604020202020204" pitchFamily="34" charset="0"/>
                <a:cs typeface="Arial" panose="020B0604020202020204" pitchFamily="34" charset="0"/>
              </a:rPr>
              <a:t>2</a:t>
            </a:r>
            <a:r>
              <a:rPr lang="en-US" altLang="zh-CN" sz="1800" b="1" baseline="30000" dirty="0" smtClean="0">
                <a:latin typeface="Arial" panose="020B0604020202020204" pitchFamily="34" charset="0"/>
                <a:cs typeface="Arial" panose="020B0604020202020204" pitchFamily="34" charset="0"/>
              </a:rPr>
              <a:t>-</a:t>
            </a:r>
            <a:r>
              <a:rPr lang="en-US" altLang="zh-CN" sz="1800" b="1" dirty="0" smtClean="0">
                <a:latin typeface="Arial" panose="020B0604020202020204" pitchFamily="34" charset="0"/>
                <a:cs typeface="Arial" panose="020B0604020202020204" pitchFamily="34" charset="0"/>
              </a:rPr>
              <a:t> increases with flow as not rapidly consumed by reaction with H</a:t>
            </a:r>
            <a:r>
              <a:rPr lang="en-US" altLang="zh-CN" sz="1800" b="1" baseline="-25000" dirty="0" smtClean="0">
                <a:latin typeface="Arial" panose="020B0604020202020204" pitchFamily="34" charset="0"/>
                <a:cs typeface="Arial" panose="020B0604020202020204" pitchFamily="34" charset="0"/>
              </a:rPr>
              <a:t>2</a:t>
            </a:r>
            <a:r>
              <a:rPr lang="en-US" altLang="zh-CN" sz="1800" b="1" dirty="0" smtClean="0">
                <a:latin typeface="Arial" panose="020B0604020202020204" pitchFamily="34" charset="0"/>
                <a:cs typeface="Arial" panose="020B0604020202020204" pitchFamily="34" charset="0"/>
              </a:rPr>
              <a:t>O</a:t>
            </a:r>
            <a:r>
              <a:rPr lang="en-US" altLang="zh-CN" sz="1800" b="1" baseline="-25000" dirty="0" smtClean="0">
                <a:latin typeface="Arial" panose="020B0604020202020204" pitchFamily="34" charset="0"/>
                <a:cs typeface="Arial" panose="020B0604020202020204" pitchFamily="34" charset="0"/>
              </a:rPr>
              <a:t>2</a:t>
            </a:r>
            <a:endParaRPr lang="en-US" altLang="zh-CN" sz="1800" b="1" baseline="-25000" dirty="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1800" b="1"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1900" b="1" dirty="0" smtClean="0">
              <a:latin typeface="Arial" panose="020B0604020202020204" pitchFamily="34" charset="0"/>
              <a:cs typeface="Arial" panose="020B0604020202020204" pitchFamily="34" charset="0"/>
            </a:endParaRPr>
          </a:p>
          <a:p>
            <a:pPr>
              <a:lnSpc>
                <a:spcPct val="90000"/>
              </a:lnSpc>
            </a:pPr>
            <a:endParaRPr lang="en-US" altLang="zh-CN" sz="1900" b="1" dirty="0" smtClean="0">
              <a:latin typeface="Arial" panose="020B0604020202020204" pitchFamily="34" charset="0"/>
              <a:cs typeface="Arial" panose="020B0604020202020204" pitchFamily="34" charset="0"/>
            </a:endParaRPr>
          </a:p>
          <a:p>
            <a:pPr marL="0" indent="0">
              <a:lnSpc>
                <a:spcPct val="90000"/>
              </a:lnSpc>
              <a:buFont typeface="Arial" charset="0"/>
              <a:buNone/>
            </a:pPr>
            <a:endParaRPr lang="en-US" altLang="zh-CN" sz="1900" b="1" dirty="0" smtClean="0">
              <a:latin typeface="Arial" panose="020B0604020202020204" pitchFamily="34" charset="0"/>
              <a:cs typeface="Arial" panose="020B0604020202020204" pitchFamily="34" charset="0"/>
            </a:endParaRPr>
          </a:p>
          <a:p>
            <a:pPr lvl="2">
              <a:lnSpc>
                <a:spcPct val="90000"/>
              </a:lnSpc>
            </a:pPr>
            <a:endParaRPr lang="en-US" altLang="zh-CN" sz="1900" dirty="0" smtClean="0"/>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8121" t="28262" r="757" b="63194"/>
          <a:stretch/>
        </p:blipFill>
        <p:spPr bwMode="auto">
          <a:xfrm>
            <a:off x="35496" y="5811528"/>
            <a:ext cx="1057077" cy="35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453" t="37449" r="1425" b="54007"/>
          <a:stretch/>
        </p:blipFill>
        <p:spPr bwMode="auto">
          <a:xfrm>
            <a:off x="1043608" y="5813116"/>
            <a:ext cx="1057077" cy="35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854" t="45560" r="1024" b="45896"/>
          <a:stretch/>
        </p:blipFill>
        <p:spPr bwMode="auto">
          <a:xfrm>
            <a:off x="2123728" y="5796756"/>
            <a:ext cx="1057077" cy="35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8159" t="54855" r="719" b="36601"/>
          <a:stretch/>
        </p:blipFill>
        <p:spPr bwMode="auto">
          <a:xfrm>
            <a:off x="3347864" y="5820105"/>
            <a:ext cx="1057077" cy="35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6607" t="53408" r="652" b="40891"/>
          <a:stretch/>
        </p:blipFill>
        <p:spPr bwMode="auto">
          <a:xfrm>
            <a:off x="4450121" y="5878370"/>
            <a:ext cx="1129991" cy="22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792" t="5218" r="13227" b="13730"/>
          <a:stretch/>
        </p:blipFill>
        <p:spPr bwMode="auto">
          <a:xfrm>
            <a:off x="210348" y="811693"/>
            <a:ext cx="4793700" cy="214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137" t="6651" r="12802" b="16569"/>
          <a:stretch/>
        </p:blipFill>
        <p:spPr bwMode="auto">
          <a:xfrm>
            <a:off x="115214" y="3673774"/>
            <a:ext cx="4851861" cy="203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222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323528" y="0"/>
            <a:ext cx="8640960" cy="764704"/>
          </a:xfrm>
        </p:spPr>
        <p:txBody>
          <a:bodyPr/>
          <a:lstStyle/>
          <a:p>
            <a:r>
              <a:rPr lang="en-US" altLang="zh-CN" sz="3000" b="1" dirty="0" smtClean="0">
                <a:latin typeface="Arial" panose="020B0604020202020204" pitchFamily="34" charset="0"/>
                <a:cs typeface="Arial" panose="020B0604020202020204" pitchFamily="34" charset="0"/>
              </a:rPr>
              <a:t>BIOMOLECULES IN LIQUID</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692696"/>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35496" y="819680"/>
            <a:ext cx="3995936" cy="570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4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10kHz, 20kV, </a:t>
            </a:r>
            <a:r>
              <a:rPr lang="en-US" altLang="zh-CN" sz="2000" b="1" dirty="0" smtClean="0">
                <a:latin typeface="Arial" panose="020B0604020202020204" pitchFamily="34" charset="0"/>
                <a:cs typeface="Arial" panose="020B0604020202020204" pitchFamily="34" charset="0"/>
              </a:rPr>
              <a:t>0.5 </a:t>
            </a:r>
            <a:r>
              <a:rPr lang="en-US" altLang="zh-CN" sz="2000" b="1" dirty="0">
                <a:latin typeface="Arial" panose="020B0604020202020204" pitchFamily="34" charset="0"/>
                <a:cs typeface="Arial" panose="020B0604020202020204" pitchFamily="34" charset="0"/>
              </a:rPr>
              <a:t>s (</a:t>
            </a:r>
            <a:r>
              <a:rPr lang="en-US" altLang="zh-CN" sz="2000" b="1" dirty="0" smtClean="0">
                <a:latin typeface="Arial" panose="020B0604020202020204" pitchFamily="34" charset="0"/>
                <a:cs typeface="Arial" panose="020B0604020202020204" pitchFamily="34" charset="0"/>
              </a:rPr>
              <a:t>5000 </a:t>
            </a:r>
            <a:r>
              <a:rPr lang="en-US" altLang="zh-CN" sz="2000" b="1" dirty="0">
                <a:latin typeface="Arial" panose="020B0604020202020204" pitchFamily="34" charset="0"/>
                <a:cs typeface="Arial" panose="020B0604020202020204" pitchFamily="34" charset="0"/>
              </a:rPr>
              <a:t>pulses</a:t>
            </a:r>
            <a:r>
              <a:rPr lang="en-US" altLang="zh-CN" sz="2000" b="1" dirty="0" smtClean="0">
                <a:latin typeface="Arial" panose="020B0604020202020204" pitchFamily="34" charset="0"/>
                <a:cs typeface="Arial" panose="020B0604020202020204" pitchFamily="34" charset="0"/>
              </a:rPr>
              <a:t>)</a:t>
            </a:r>
            <a:endParaRPr lang="en-US" altLang="zh-CN" sz="2000" b="1" dirty="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Peptidoglycan (10 ppm)</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Rapid consumption of OH, 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O,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p>
          <a:p>
            <a:pPr>
              <a:lnSpc>
                <a:spcPct val="100000"/>
              </a:lnSpc>
              <a:spcBef>
                <a:spcPts val="0"/>
              </a:spcBef>
              <a:spcAft>
                <a:spcPts val="8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Species reacting with these radicals increase  when PG is added. </a:t>
            </a:r>
          </a:p>
          <a:p>
            <a:pPr>
              <a:lnSpc>
                <a:spcPct val="100000"/>
              </a:lnSpc>
              <a:spcBef>
                <a:spcPts val="0"/>
              </a:spcBef>
              <a:spcAft>
                <a:spcPts val="400"/>
              </a:spcAft>
              <a:buFont typeface="Symbol" panose="05050102010706020507" pitchFamily="18" charset="2"/>
              <a:buChar char="·"/>
            </a:pPr>
            <a:endParaRPr lang="en-US" altLang="zh-CN" sz="1800" b="1"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1800" b="1" dirty="0">
              <a:latin typeface="Arial" panose="020B0604020202020204" pitchFamily="34" charset="0"/>
              <a:cs typeface="Arial" panose="020B0604020202020204" pitchFamily="34" charset="0"/>
              <a:sym typeface="Wingdings" panose="05000000000000000000" pitchFamily="2" charset="2"/>
            </a:endParaRPr>
          </a:p>
          <a:p>
            <a:pPr>
              <a:lnSpc>
                <a:spcPct val="100000"/>
              </a:lnSpc>
              <a:spcBef>
                <a:spcPts val="0"/>
              </a:spcBef>
              <a:spcAft>
                <a:spcPts val="400"/>
              </a:spcAft>
              <a:buFont typeface="Symbol" panose="05050102010706020507" pitchFamily="18" charset="2"/>
              <a:buChar char="·"/>
            </a:pPr>
            <a:endParaRPr lang="en-US" altLang="zh-CN" sz="1800" b="1" dirty="0" smtClean="0">
              <a:latin typeface="Arial" panose="020B0604020202020204" pitchFamily="34" charset="0"/>
              <a:cs typeface="Arial" panose="020B0604020202020204" pitchFamily="34" charset="0"/>
              <a:sym typeface="Wingdings" panose="05000000000000000000" pitchFamily="2" charset="2"/>
            </a:endParaRPr>
          </a:p>
          <a:p>
            <a:pPr>
              <a:lnSpc>
                <a:spcPct val="100000"/>
              </a:lnSpc>
              <a:spcBef>
                <a:spcPts val="0"/>
              </a:spcBef>
              <a:spcAft>
                <a:spcPts val="400"/>
              </a:spcAft>
              <a:buFont typeface="Symbol" panose="05050102010706020507" pitchFamily="18" charset="2"/>
              <a:buChar char="·"/>
            </a:pPr>
            <a:endParaRPr lang="en-US" altLang="zh-CN" sz="1800" b="1" dirty="0">
              <a:latin typeface="Arial" panose="020B0604020202020204" pitchFamily="34" charset="0"/>
              <a:cs typeface="Arial" panose="020B0604020202020204" pitchFamily="34" charset="0"/>
              <a:sym typeface="Wingdings" panose="05000000000000000000" pitchFamily="2" charset="2"/>
            </a:endParaRP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sym typeface="Wingdings" panose="05000000000000000000" pitchFamily="2" charset="2"/>
              </a:rPr>
              <a:t>HNO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sym typeface="Wingdings" panose="05000000000000000000" pitchFamily="2" charset="2"/>
              </a:rPr>
              <a:t> and NO</a:t>
            </a:r>
            <a:r>
              <a:rPr lang="en-US" altLang="zh-CN" sz="2000" b="1" baseline="-25000" dirty="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sym typeface="Wingdings" panose="05000000000000000000" pitchFamily="2" charset="2"/>
              </a:rPr>
              <a:t>-</a:t>
            </a:r>
            <a:r>
              <a:rPr lang="en-US" altLang="zh-CN" sz="2000" b="1" dirty="0" smtClean="0">
                <a:latin typeface="Arial" panose="020B0604020202020204" pitchFamily="34" charset="0"/>
                <a:cs typeface="Arial" panose="020B0604020202020204" pitchFamily="34" charset="0"/>
                <a:sym typeface="Wingdings" panose="05000000000000000000" pitchFamily="2" charset="2"/>
              </a:rPr>
              <a:t> increase because NO</a:t>
            </a:r>
            <a:r>
              <a:rPr lang="en-US" altLang="zh-CN" sz="2000" b="1" baseline="-25000" dirty="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sym typeface="Wingdings" panose="05000000000000000000" pitchFamily="2" charset="2"/>
              </a:rPr>
              <a:t> is increased</a:t>
            </a:r>
          </a:p>
          <a:p>
            <a:pPr>
              <a:lnSpc>
                <a:spcPct val="100000"/>
              </a:lnSpc>
              <a:spcBef>
                <a:spcPts val="0"/>
              </a:spcBef>
              <a:spcAft>
                <a:spcPts val="400"/>
              </a:spcAft>
              <a:buFont typeface="Symbol" panose="05050102010706020507" pitchFamily="18" charset="2"/>
              <a:buChar char="·"/>
            </a:pPr>
            <a:endParaRPr lang="en-US" altLang="zh-CN" sz="1800" b="1" dirty="0" smtClean="0">
              <a:latin typeface="Arial" panose="020B0604020202020204" pitchFamily="34" charset="0"/>
              <a:cs typeface="Arial" panose="020B0604020202020204" pitchFamily="34" charset="0"/>
              <a:sym typeface="Wingdings" panose="05000000000000000000" pitchFamily="2" charset="2"/>
            </a:endParaRPr>
          </a:p>
          <a:p>
            <a:pPr>
              <a:lnSpc>
                <a:spcPct val="10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2000" b="1" baseline="-25000" dirty="0" smtClean="0">
              <a:latin typeface="Arial" panose="020B0604020202020204" pitchFamily="34" charset="0"/>
              <a:cs typeface="Arial" panose="020B0604020202020204" pitchFamily="34" charset="0"/>
            </a:endParaRPr>
          </a:p>
          <a:p>
            <a:pPr marL="0" indent="0">
              <a:lnSpc>
                <a:spcPct val="100000"/>
              </a:lnSpc>
              <a:spcBef>
                <a:spcPts val="0"/>
              </a:spcBef>
              <a:spcAft>
                <a:spcPts val="400"/>
              </a:spcAft>
              <a:buNone/>
            </a:pPr>
            <a:r>
              <a:rPr lang="en-US" altLang="zh-CN" sz="2000" b="1" dirty="0" smtClean="0">
                <a:latin typeface="Arial" panose="020B0604020202020204" pitchFamily="34" charset="0"/>
                <a:cs typeface="Arial" panose="020B0604020202020204" pitchFamily="34" charset="0"/>
              </a:rPr>
              <a:t> </a:t>
            </a:r>
          </a:p>
        </p:txBody>
      </p:sp>
      <p:sp>
        <p:nvSpPr>
          <p:cNvPr id="1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 t="8703" r="13650" b="16622"/>
          <a:stretch/>
        </p:blipFill>
        <p:spPr bwMode="auto">
          <a:xfrm>
            <a:off x="3995936" y="908720"/>
            <a:ext cx="5075439"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80" t="6916" r="12627" b="15999"/>
          <a:stretch/>
        </p:blipFill>
        <p:spPr bwMode="auto">
          <a:xfrm>
            <a:off x="3995936" y="3140967"/>
            <a:ext cx="5163499" cy="198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7413" t="28777" r="2212" b="54333"/>
          <a:stretch/>
        </p:blipFill>
        <p:spPr bwMode="auto">
          <a:xfrm>
            <a:off x="6732240" y="5261679"/>
            <a:ext cx="1075255" cy="75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2224" y="3514943"/>
            <a:ext cx="3087688" cy="1354217"/>
          </a:xfrm>
          <a:prstGeom prst="rect">
            <a:avLst/>
          </a:prstGeom>
        </p:spPr>
        <p:txBody>
          <a:bodyPr wrap="square">
            <a:spAutoFit/>
          </a:bodyPr>
          <a:lstStyle/>
          <a:p>
            <a:pPr>
              <a:lnSpc>
                <a:spcPct val="100000"/>
              </a:lnSpc>
              <a:spcBef>
                <a:spcPts val="0"/>
              </a:spcBef>
              <a:spcAft>
                <a:spcPts val="400"/>
              </a:spcAft>
            </a:pPr>
            <a:r>
              <a:rPr lang="en-US" altLang="zh-CN" b="1" dirty="0" smtClean="0">
                <a:latin typeface="Arial" panose="020B0604020202020204" pitchFamily="34" charset="0"/>
                <a:cs typeface="Arial" panose="020B0604020202020204" pitchFamily="34" charset="0"/>
              </a:rPr>
              <a:t>O</a:t>
            </a:r>
            <a:r>
              <a:rPr lang="en-US" altLang="zh-CN" b="1" baseline="-25000" dirty="0" smtClean="0">
                <a:latin typeface="Arial" panose="020B0604020202020204" pitchFamily="34" charset="0"/>
                <a:cs typeface="Arial" panose="020B0604020202020204" pitchFamily="34" charset="0"/>
              </a:rPr>
              <a:t>2</a:t>
            </a:r>
            <a:r>
              <a:rPr lang="en-US" altLang="zh-CN" b="1" baseline="30000" dirty="0" smtClean="0">
                <a:latin typeface="Arial" panose="020B0604020202020204" pitchFamily="34" charset="0"/>
                <a:cs typeface="Arial" panose="020B0604020202020204" pitchFamily="34" charset="0"/>
              </a:rPr>
              <a:t>-</a:t>
            </a:r>
            <a:r>
              <a:rPr lang="en-US" altLang="zh-CN" b="1" dirty="0" smtClean="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 OH </a:t>
            </a:r>
            <a:r>
              <a:rPr lang="en-US" altLang="ja-JP" b="1" dirty="0">
                <a:solidFill>
                  <a:srgbClr val="000000"/>
                </a:solidFill>
                <a:sym typeface="Symbol"/>
              </a:rPr>
              <a:t></a:t>
            </a:r>
            <a:r>
              <a:rPr lang="en-US" altLang="zh-CN" b="1" dirty="0">
                <a:latin typeface="Arial" panose="020B0604020202020204" pitchFamily="34" charset="0"/>
                <a:cs typeface="Arial" panose="020B0604020202020204" pitchFamily="34" charset="0"/>
                <a:sym typeface="Wingdings" panose="05000000000000000000" pitchFamily="2" charset="2"/>
              </a:rPr>
              <a:t> 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 OH</a:t>
            </a:r>
            <a:r>
              <a:rPr lang="en-US" altLang="zh-CN" b="1" baseline="30000" dirty="0">
                <a:latin typeface="Arial" panose="020B0604020202020204" pitchFamily="34" charset="0"/>
                <a:cs typeface="Arial" panose="020B0604020202020204" pitchFamily="34" charset="0"/>
                <a:sym typeface="Wingdings" panose="05000000000000000000" pitchFamily="2" charset="2"/>
              </a:rPr>
              <a:t>-</a:t>
            </a:r>
          </a:p>
          <a:p>
            <a:pPr>
              <a:lnSpc>
                <a:spcPct val="100000"/>
              </a:lnSpc>
              <a:spcBef>
                <a:spcPts val="0"/>
              </a:spcBef>
              <a:spcAft>
                <a:spcPts val="400"/>
              </a:spcAft>
            </a:pPr>
            <a:r>
              <a:rPr lang="en-US" altLang="zh-CN" b="1" dirty="0">
                <a:latin typeface="Arial" panose="020B0604020202020204" pitchFamily="34" charset="0"/>
                <a:cs typeface="Arial" panose="020B0604020202020204" pitchFamily="34" charset="0"/>
                <a:sym typeface="Wingdings" panose="05000000000000000000" pitchFamily="2" charset="2"/>
              </a:rPr>
              <a:t>HO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 OH </a:t>
            </a:r>
            <a:r>
              <a:rPr lang="en-US" altLang="ja-JP" b="1" dirty="0">
                <a:solidFill>
                  <a:srgbClr val="000000"/>
                </a:solidFill>
                <a:sym typeface="Symbol"/>
              </a:rPr>
              <a:t></a:t>
            </a:r>
            <a:r>
              <a:rPr lang="en-US" altLang="zh-CN" b="1" dirty="0">
                <a:latin typeface="Arial" panose="020B0604020202020204" pitchFamily="34" charset="0"/>
                <a:cs typeface="Arial" panose="020B0604020202020204" pitchFamily="34" charset="0"/>
                <a:sym typeface="Wingdings" panose="05000000000000000000" pitchFamily="2" charset="2"/>
              </a:rPr>
              <a:t> 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 </a:t>
            </a:r>
            <a:r>
              <a:rPr lang="en-US" altLang="zh-CN" b="1" dirty="0" smtClean="0">
                <a:latin typeface="Arial" panose="020B0604020202020204" pitchFamily="34" charset="0"/>
                <a:cs typeface="Arial" panose="020B0604020202020204" pitchFamily="34" charset="0"/>
                <a:sym typeface="Wingdings" panose="05000000000000000000" pitchFamily="2" charset="2"/>
              </a:rPr>
              <a:t>H</a:t>
            </a:r>
            <a:r>
              <a:rPr lang="en-US" altLang="zh-CN" b="1" baseline="-25000" dirty="0" smtClean="0">
                <a:latin typeface="Arial" panose="020B0604020202020204" pitchFamily="34" charset="0"/>
                <a:cs typeface="Arial" panose="020B0604020202020204" pitchFamily="34" charset="0"/>
              </a:rPr>
              <a:t>2</a:t>
            </a:r>
            <a:r>
              <a:rPr lang="en-US" altLang="zh-CN" b="1" dirty="0" smtClean="0">
                <a:latin typeface="Arial" panose="020B0604020202020204" pitchFamily="34" charset="0"/>
                <a:cs typeface="Arial" panose="020B0604020202020204" pitchFamily="34" charset="0"/>
                <a:sym typeface="Wingdings" panose="05000000000000000000" pitchFamily="2" charset="2"/>
              </a:rPr>
              <a:t>O</a:t>
            </a:r>
          </a:p>
          <a:p>
            <a:pPr>
              <a:lnSpc>
                <a:spcPct val="100000"/>
              </a:lnSpc>
              <a:spcBef>
                <a:spcPts val="0"/>
              </a:spcBef>
              <a:spcAft>
                <a:spcPts val="400"/>
              </a:spcAft>
            </a:pPr>
            <a:r>
              <a:rPr lang="en-US" altLang="zh-CN" b="1" dirty="0" smtClean="0">
                <a:latin typeface="Arial" panose="020B0604020202020204" pitchFamily="34" charset="0"/>
                <a:cs typeface="Arial" panose="020B0604020202020204" pitchFamily="34" charset="0"/>
              </a:rPr>
              <a:t>O</a:t>
            </a:r>
            <a:r>
              <a:rPr lang="en-US" altLang="zh-CN" b="1" baseline="-25000" dirty="0" smtClean="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rPr>
              <a:t>* + O</a:t>
            </a:r>
            <a:r>
              <a:rPr lang="en-US" altLang="zh-CN" b="1" baseline="-25000" dirty="0">
                <a:latin typeface="Arial" panose="020B0604020202020204" pitchFamily="34" charset="0"/>
                <a:cs typeface="Arial" panose="020B0604020202020204" pitchFamily="34" charset="0"/>
                <a:sym typeface="Wingdings" panose="05000000000000000000" pitchFamily="2" charset="2"/>
              </a:rPr>
              <a:t>3</a:t>
            </a:r>
            <a:r>
              <a:rPr lang="en-US" altLang="zh-CN" b="1" dirty="0">
                <a:latin typeface="Arial" panose="020B0604020202020204" pitchFamily="34" charset="0"/>
                <a:cs typeface="Arial" panose="020B0604020202020204" pitchFamily="34" charset="0"/>
              </a:rPr>
              <a:t> </a:t>
            </a:r>
            <a:r>
              <a:rPr lang="en-US" altLang="ja-JP" b="1" dirty="0">
                <a:solidFill>
                  <a:srgbClr val="000000"/>
                </a:solidFill>
                <a:sym typeface="Symbol"/>
              </a:rPr>
              <a:t></a:t>
            </a:r>
            <a:r>
              <a:rPr lang="en-US" altLang="zh-CN" b="1" dirty="0">
                <a:latin typeface="Arial" panose="020B0604020202020204" pitchFamily="34" charset="0"/>
                <a:cs typeface="Arial" panose="020B0604020202020204" pitchFamily="34" charset="0"/>
                <a:sym typeface="Wingdings" panose="05000000000000000000" pitchFamily="2" charset="2"/>
              </a:rPr>
              <a:t> 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 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 O</a:t>
            </a:r>
          </a:p>
          <a:p>
            <a:pPr>
              <a:lnSpc>
                <a:spcPct val="100000"/>
              </a:lnSpc>
              <a:spcBef>
                <a:spcPts val="0"/>
              </a:spcBef>
              <a:spcAft>
                <a:spcPts val="400"/>
              </a:spcAft>
            </a:pPr>
            <a:r>
              <a:rPr lang="en-US" altLang="zh-CN" b="1" dirty="0">
                <a:latin typeface="Arial" panose="020B0604020202020204" pitchFamily="34" charset="0"/>
                <a:cs typeface="Arial" panose="020B0604020202020204" pitchFamily="34" charset="0"/>
                <a:sym typeface="Wingdings" panose="05000000000000000000" pitchFamily="2" charset="2"/>
              </a:rPr>
              <a:t>NO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 OH </a:t>
            </a:r>
            <a:r>
              <a:rPr lang="en-US" altLang="ja-JP" b="1" dirty="0">
                <a:solidFill>
                  <a:srgbClr val="000000"/>
                </a:solidFill>
                <a:sym typeface="Symbol"/>
              </a:rPr>
              <a:t></a:t>
            </a:r>
            <a:r>
              <a:rPr lang="en-US" altLang="zh-CN" b="1" dirty="0">
                <a:latin typeface="Arial" panose="020B0604020202020204" pitchFamily="34" charset="0"/>
                <a:cs typeface="Arial" panose="020B0604020202020204" pitchFamily="34" charset="0"/>
                <a:sym typeface="Wingdings" panose="05000000000000000000" pitchFamily="2" charset="2"/>
              </a:rPr>
              <a:t> HNO</a:t>
            </a:r>
            <a:r>
              <a:rPr lang="en-US" altLang="zh-CN" b="1" baseline="-25000" dirty="0">
                <a:latin typeface="Arial" panose="020B0604020202020204" pitchFamily="34" charset="0"/>
                <a:cs typeface="Arial" panose="020B0604020202020204" pitchFamily="34" charset="0"/>
                <a:sym typeface="Wingdings" panose="05000000000000000000" pitchFamily="2" charset="2"/>
              </a:rPr>
              <a:t>3</a:t>
            </a:r>
            <a:r>
              <a:rPr lang="en-US" altLang="zh-CN" b="1" dirty="0">
                <a:latin typeface="Arial" panose="020B0604020202020204" pitchFamily="34" charset="0"/>
                <a:cs typeface="Arial" panose="020B0604020202020204" pitchFamily="34" charset="0"/>
                <a:sym typeface="Wingdings" panose="05000000000000000000" pitchFamily="2" charset="2"/>
              </a:rPr>
              <a:t> </a:t>
            </a:r>
          </a:p>
        </p:txBody>
      </p:sp>
      <p:sp>
        <p:nvSpPr>
          <p:cNvPr id="3" name="Rectangle 2"/>
          <p:cNvSpPr/>
          <p:nvPr/>
        </p:nvSpPr>
        <p:spPr>
          <a:xfrm>
            <a:off x="251520" y="5589240"/>
            <a:ext cx="4240122" cy="697627"/>
          </a:xfrm>
          <a:prstGeom prst="rect">
            <a:avLst/>
          </a:prstGeom>
        </p:spPr>
        <p:txBody>
          <a:bodyPr wrap="square">
            <a:spAutoFit/>
          </a:bodyPr>
          <a:lstStyle/>
          <a:p>
            <a:pPr>
              <a:lnSpc>
                <a:spcPct val="100000"/>
              </a:lnSpc>
              <a:spcBef>
                <a:spcPts val="0"/>
              </a:spcBef>
              <a:spcAft>
                <a:spcPts val="400"/>
              </a:spcAft>
            </a:pPr>
            <a:r>
              <a:rPr lang="en-US" altLang="zh-CN" b="1" dirty="0" smtClean="0">
                <a:latin typeface="Arial" panose="020B0604020202020204" pitchFamily="34" charset="0"/>
                <a:cs typeface="Arial" panose="020B0604020202020204" pitchFamily="34" charset="0"/>
                <a:sym typeface="Wingdings" panose="05000000000000000000" pitchFamily="2" charset="2"/>
              </a:rPr>
              <a:t>2NO</a:t>
            </a:r>
            <a:r>
              <a:rPr lang="en-US" altLang="zh-CN" b="1" baseline="-25000" dirty="0" smtClean="0">
                <a:latin typeface="Arial" panose="020B0604020202020204" pitchFamily="34" charset="0"/>
                <a:cs typeface="Arial" panose="020B0604020202020204" pitchFamily="34" charset="0"/>
              </a:rPr>
              <a:t>2</a:t>
            </a:r>
            <a:r>
              <a:rPr lang="en-US" altLang="zh-CN" b="1" dirty="0" smtClean="0">
                <a:latin typeface="Arial" panose="020B0604020202020204" pitchFamily="34" charset="0"/>
                <a:cs typeface="Arial" panose="020B0604020202020204" pitchFamily="34" charset="0"/>
                <a:sym typeface="Wingdings" panose="05000000000000000000" pitchFamily="2" charset="2"/>
              </a:rPr>
              <a:t>+2H</a:t>
            </a:r>
            <a:r>
              <a:rPr lang="en-US" altLang="zh-CN" b="1" baseline="-25000" dirty="0" smtClean="0">
                <a:latin typeface="Arial" panose="020B0604020202020204" pitchFamily="34" charset="0"/>
                <a:cs typeface="Arial" panose="020B0604020202020204" pitchFamily="34" charset="0"/>
              </a:rPr>
              <a:t>2</a:t>
            </a:r>
            <a:r>
              <a:rPr lang="en-US" altLang="zh-CN" b="1" dirty="0" smtClean="0">
                <a:latin typeface="Arial" panose="020B0604020202020204" pitchFamily="34" charset="0"/>
                <a:cs typeface="Arial" panose="020B0604020202020204" pitchFamily="34" charset="0"/>
                <a:sym typeface="Wingdings" panose="05000000000000000000" pitchFamily="2" charset="2"/>
              </a:rPr>
              <a:t>O </a:t>
            </a:r>
            <a:r>
              <a:rPr lang="en-US" altLang="ja-JP" b="1" dirty="0" smtClean="0">
                <a:solidFill>
                  <a:srgbClr val="000000"/>
                </a:solidFill>
                <a:sym typeface="Symbol"/>
              </a:rPr>
              <a:t> </a:t>
            </a:r>
            <a:r>
              <a:rPr lang="en-US" altLang="zh-CN" b="1" dirty="0" smtClean="0">
                <a:latin typeface="Arial" panose="020B0604020202020204" pitchFamily="34" charset="0"/>
                <a:cs typeface="Arial" panose="020B0604020202020204" pitchFamily="34" charset="0"/>
                <a:sym typeface="Wingdings" panose="05000000000000000000" pitchFamily="2" charset="2"/>
              </a:rPr>
              <a:t>H</a:t>
            </a:r>
            <a:r>
              <a:rPr lang="en-US" altLang="zh-CN" b="1" baseline="-25000" dirty="0" smtClean="0">
                <a:latin typeface="Arial" panose="020B0604020202020204" pitchFamily="34" charset="0"/>
                <a:cs typeface="Arial" panose="020B0604020202020204" pitchFamily="34" charset="0"/>
                <a:sym typeface="Wingdings" panose="05000000000000000000" pitchFamily="2" charset="2"/>
              </a:rPr>
              <a:t>3</a:t>
            </a:r>
            <a:r>
              <a:rPr lang="en-US" altLang="zh-CN" b="1" dirty="0" smtClean="0">
                <a:latin typeface="Arial" panose="020B0604020202020204" pitchFamily="34" charset="0"/>
                <a:cs typeface="Arial" panose="020B0604020202020204" pitchFamily="34" charset="0"/>
                <a:sym typeface="Wingdings" panose="05000000000000000000" pitchFamily="2" charset="2"/>
              </a:rPr>
              <a:t>O</a:t>
            </a:r>
            <a:r>
              <a:rPr lang="en-US" altLang="zh-CN" b="1" baseline="30000" dirty="0" smtClean="0">
                <a:latin typeface="Arial" panose="020B0604020202020204" pitchFamily="34" charset="0"/>
                <a:cs typeface="Arial" panose="020B0604020202020204" pitchFamily="34" charset="0"/>
                <a:sym typeface="Wingdings" panose="05000000000000000000" pitchFamily="2" charset="2"/>
              </a:rPr>
              <a:t>+ </a:t>
            </a:r>
            <a:r>
              <a:rPr lang="en-US" altLang="zh-CN" b="1" dirty="0" smtClean="0">
                <a:latin typeface="Arial" panose="020B0604020202020204" pitchFamily="34" charset="0"/>
                <a:cs typeface="Arial" panose="020B0604020202020204" pitchFamily="34" charset="0"/>
                <a:sym typeface="Wingdings" panose="05000000000000000000" pitchFamily="2" charset="2"/>
              </a:rPr>
              <a:t>+ NO</a:t>
            </a:r>
            <a:r>
              <a:rPr lang="en-US" altLang="zh-CN" b="1" baseline="-25000" dirty="0" smtClean="0">
                <a:latin typeface="Arial" panose="020B0604020202020204" pitchFamily="34" charset="0"/>
                <a:cs typeface="Arial" panose="020B0604020202020204" pitchFamily="34" charset="0"/>
                <a:sym typeface="Wingdings" panose="05000000000000000000" pitchFamily="2" charset="2"/>
              </a:rPr>
              <a:t>3</a:t>
            </a:r>
            <a:r>
              <a:rPr lang="en-US" altLang="zh-CN" b="1" baseline="30000" dirty="0" smtClean="0">
                <a:latin typeface="Arial" panose="020B0604020202020204" pitchFamily="34" charset="0"/>
                <a:cs typeface="Arial" panose="020B0604020202020204" pitchFamily="34" charset="0"/>
                <a:sym typeface="Wingdings" panose="05000000000000000000" pitchFamily="2" charset="2"/>
              </a:rPr>
              <a:t>- </a:t>
            </a:r>
            <a:r>
              <a:rPr lang="en-US" altLang="zh-CN" b="1" dirty="0" smtClean="0">
                <a:latin typeface="Arial" panose="020B0604020202020204" pitchFamily="34" charset="0"/>
                <a:cs typeface="Arial" panose="020B0604020202020204" pitchFamily="34" charset="0"/>
                <a:sym typeface="Wingdings" panose="05000000000000000000" pitchFamily="2" charset="2"/>
              </a:rPr>
              <a:t>+HNO</a:t>
            </a:r>
            <a:r>
              <a:rPr lang="en-US" altLang="zh-CN" b="1" baseline="-25000" dirty="0" smtClean="0">
                <a:latin typeface="Arial" panose="020B0604020202020204" pitchFamily="34" charset="0"/>
                <a:cs typeface="Arial" panose="020B0604020202020204" pitchFamily="34" charset="0"/>
                <a:sym typeface="Wingdings" panose="05000000000000000000" pitchFamily="2" charset="2"/>
              </a:rPr>
              <a:t>2</a:t>
            </a:r>
            <a:endParaRPr lang="en-US" altLang="zh-CN" b="1" baseline="-25000" dirty="0">
              <a:latin typeface="Arial" panose="020B0604020202020204" pitchFamily="34" charset="0"/>
              <a:cs typeface="Arial" panose="020B0604020202020204" pitchFamily="34" charset="0"/>
              <a:sym typeface="Wingdings" panose="05000000000000000000" pitchFamily="2" charset="2"/>
            </a:endParaRPr>
          </a:p>
          <a:p>
            <a:pPr>
              <a:lnSpc>
                <a:spcPct val="100000"/>
              </a:lnSpc>
              <a:spcBef>
                <a:spcPts val="0"/>
              </a:spcBef>
              <a:spcAft>
                <a:spcPts val="400"/>
              </a:spcAft>
            </a:pPr>
            <a:r>
              <a:rPr lang="en-US" altLang="zh-CN" b="1" dirty="0">
                <a:latin typeface="Arial" panose="020B0604020202020204" pitchFamily="34" charset="0"/>
                <a:cs typeface="Arial" panose="020B0604020202020204" pitchFamily="34" charset="0"/>
                <a:sym typeface="Wingdings" panose="05000000000000000000" pitchFamily="2" charset="2"/>
              </a:rPr>
              <a:t>HNO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 H</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O</a:t>
            </a:r>
            <a:r>
              <a:rPr lang="en-US" altLang="ja-JP" b="1" dirty="0">
                <a:solidFill>
                  <a:srgbClr val="000000"/>
                </a:solidFill>
                <a:sym typeface="Symbol"/>
              </a:rPr>
              <a:t>  </a:t>
            </a:r>
            <a:r>
              <a:rPr lang="en-US" altLang="zh-CN" b="1" dirty="0">
                <a:latin typeface="Arial" panose="020B0604020202020204" pitchFamily="34" charset="0"/>
                <a:cs typeface="Arial" panose="020B0604020202020204" pitchFamily="34" charset="0"/>
                <a:sym typeface="Wingdings" panose="05000000000000000000" pitchFamily="2" charset="2"/>
              </a:rPr>
              <a:t>H</a:t>
            </a:r>
            <a:r>
              <a:rPr lang="en-US" altLang="zh-CN" b="1" baseline="-25000" dirty="0">
                <a:latin typeface="Arial" panose="020B0604020202020204" pitchFamily="34" charset="0"/>
                <a:cs typeface="Arial" panose="020B0604020202020204" pitchFamily="34" charset="0"/>
                <a:sym typeface="Wingdings" panose="05000000000000000000" pitchFamily="2" charset="2"/>
              </a:rPr>
              <a:t>3</a:t>
            </a:r>
            <a:r>
              <a:rPr lang="en-US" altLang="zh-CN" b="1" dirty="0">
                <a:latin typeface="Arial" panose="020B0604020202020204" pitchFamily="34" charset="0"/>
                <a:cs typeface="Arial" panose="020B0604020202020204" pitchFamily="34" charset="0"/>
                <a:sym typeface="Wingdings" panose="05000000000000000000" pitchFamily="2" charset="2"/>
              </a:rPr>
              <a:t>O</a:t>
            </a:r>
            <a:r>
              <a:rPr lang="en-US" altLang="zh-CN" b="1" baseline="30000" dirty="0">
                <a:latin typeface="Arial" panose="020B0604020202020204" pitchFamily="34" charset="0"/>
                <a:cs typeface="Arial" panose="020B0604020202020204" pitchFamily="34" charset="0"/>
                <a:sym typeface="Wingdings" panose="05000000000000000000" pitchFamily="2" charset="2"/>
              </a:rPr>
              <a:t>+</a:t>
            </a:r>
            <a:r>
              <a:rPr lang="en-US" altLang="zh-CN" b="1" dirty="0">
                <a:latin typeface="Arial" panose="020B0604020202020204" pitchFamily="34" charset="0"/>
                <a:cs typeface="Arial" panose="020B0604020202020204" pitchFamily="34" charset="0"/>
                <a:sym typeface="Wingdings" panose="05000000000000000000" pitchFamily="2" charset="2"/>
              </a:rPr>
              <a:t> + NO</a:t>
            </a:r>
            <a:r>
              <a:rPr lang="en-US" altLang="zh-CN" b="1" baseline="-25000" dirty="0">
                <a:latin typeface="Arial" panose="020B0604020202020204" pitchFamily="34" charset="0"/>
                <a:cs typeface="Arial" panose="020B0604020202020204" pitchFamily="34" charset="0"/>
              </a:rPr>
              <a:t>2</a:t>
            </a:r>
            <a:r>
              <a:rPr lang="en-US" altLang="zh-CN" b="1" dirty="0">
                <a:latin typeface="Arial" panose="020B0604020202020204" pitchFamily="34" charset="0"/>
                <a:cs typeface="Arial" panose="020B0604020202020204" pitchFamily="34" charset="0"/>
                <a:sym typeface="Wingdings" panose="05000000000000000000" pitchFamily="2" charset="2"/>
              </a:rPr>
              <a:t>- </a:t>
            </a:r>
          </a:p>
        </p:txBody>
      </p:sp>
    </p:spTree>
    <p:extLst>
      <p:ext uri="{BB962C8B-B14F-4D97-AF65-F5344CB8AC3E}">
        <p14:creationId xmlns:p14="http://schemas.microsoft.com/office/powerpoint/2010/main" val="1411005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标题 1"/>
          <p:cNvSpPr>
            <a:spLocks noGrp="1"/>
          </p:cNvSpPr>
          <p:nvPr>
            <p:ph type="title"/>
          </p:nvPr>
        </p:nvSpPr>
        <p:spPr>
          <a:xfrm>
            <a:off x="468313" y="-242888"/>
            <a:ext cx="8229600" cy="1143001"/>
          </a:xfrm>
        </p:spPr>
        <p:txBody>
          <a:bodyPr/>
          <a:lstStyle/>
          <a:p>
            <a:r>
              <a:rPr lang="en-US" altLang="zh-CN" sz="3000" b="1" dirty="0" smtClean="0">
                <a:latin typeface="Arial" panose="020B0604020202020204" pitchFamily="34" charset="0"/>
                <a:cs typeface="Arial" panose="020B0604020202020204" pitchFamily="34" charset="0"/>
              </a:rPr>
              <a:t>CONCLUDING REMARKS </a:t>
            </a:r>
            <a:endParaRPr lang="zh-CN" altLang="en-US" sz="3000" b="1" dirty="0" smtClean="0">
              <a:latin typeface="Arial" panose="020B0604020202020204" pitchFamily="34" charset="0"/>
              <a:cs typeface="Arial" panose="020B0604020202020204" pitchFamily="34" charset="0"/>
            </a:endParaRPr>
          </a:p>
        </p:txBody>
      </p:sp>
      <p:sp>
        <p:nvSpPr>
          <p:cNvPr id="37890" name="内容占位符 2"/>
          <p:cNvSpPr>
            <a:spLocks noGrp="1"/>
          </p:cNvSpPr>
          <p:nvPr>
            <p:ph idx="1"/>
          </p:nvPr>
        </p:nvSpPr>
        <p:spPr>
          <a:xfrm>
            <a:off x="251520" y="836712"/>
            <a:ext cx="8712968" cy="5400600"/>
          </a:xfrm>
        </p:spPr>
        <p:txBody>
          <a:bodyPr/>
          <a:lstStyle/>
          <a:p>
            <a:pPr>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Plasma-liquid interactions addressed by global model enable addressing long times and complete reaction mechanism appropriate for well-stirred system.</a:t>
            </a:r>
          </a:p>
          <a:p>
            <a:pPr>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Spatially dependent models better represent spatially dependent rate limiting processes at surface.</a:t>
            </a:r>
          </a:p>
          <a:p>
            <a:pPr>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In a DBD interacting with a liquid water layer:</a:t>
            </a:r>
          </a:p>
          <a:p>
            <a:pPr lvl="1">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Voltage – increases the energy deposition and reactivity produced, with the exception of NO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(a pH buffer) and 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which reacts with other ROS. </a:t>
            </a:r>
            <a:endParaRPr lang="en-US" altLang="zh-CN" sz="2000" b="1" baseline="30000" dirty="0" smtClean="0">
              <a:latin typeface="Arial" panose="020B0604020202020204" pitchFamily="34" charset="0"/>
              <a:cs typeface="Arial" panose="020B0604020202020204" pitchFamily="34" charset="0"/>
            </a:endParaRPr>
          </a:p>
          <a:p>
            <a:pPr lvl="1">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Gas flow – reduces the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 gas density and species flow out between pulses. The liquid density of species with Henry’s law constants low enough to saturate faster than the gas residence time are unaffected by flow.</a:t>
            </a:r>
          </a:p>
          <a:p>
            <a:pPr lvl="1">
              <a:spcBef>
                <a:spcPts val="0"/>
              </a:spcBef>
              <a:spcAft>
                <a:spcPts val="6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Biomolecules – Peptidoglycan rapidly consumes OH, O,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indicating in a transfer of reactivity from the plasma to </a:t>
            </a:r>
            <a:r>
              <a:rPr lang="en-US" altLang="zh-CN" sz="2000" b="1" smtClean="0">
                <a:latin typeface="Arial" panose="020B0604020202020204" pitchFamily="34" charset="0"/>
                <a:cs typeface="Arial" panose="020B0604020202020204" pitchFamily="34" charset="0"/>
              </a:rPr>
              <a:t>the biomolecule. </a:t>
            </a:r>
            <a:r>
              <a:rPr lang="en-US" altLang="zh-CN" sz="2000" b="1" dirty="0" smtClean="0">
                <a:latin typeface="Arial" panose="020B0604020202020204" pitchFamily="34" charset="0"/>
                <a:cs typeface="Arial" panose="020B0604020202020204" pitchFamily="34" charset="0"/>
              </a:rPr>
              <a:t>Densities of species which react with these species, 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NO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increase with PG. </a:t>
            </a:r>
          </a:p>
          <a:p>
            <a:pPr>
              <a:lnSpc>
                <a:spcPct val="100000"/>
              </a:lnSpc>
              <a:spcBef>
                <a:spcPts val="0"/>
              </a:spcBef>
              <a:spcAft>
                <a:spcPts val="400"/>
              </a:spcAft>
              <a:buFont typeface="Symbol" panose="05050102010706020507" pitchFamily="18" charset="2"/>
              <a:buChar char="·"/>
            </a:pPr>
            <a:endParaRPr lang="en-US" altLang="zh-CN" sz="2200" b="1"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2200" b="1"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2200" b="1" dirty="0" smtClean="0">
              <a:latin typeface="Arial" panose="020B0604020202020204" pitchFamily="34" charset="0"/>
              <a:cs typeface="Arial" panose="020B0604020202020204" pitchFamily="34" charset="0"/>
            </a:endParaRPr>
          </a:p>
          <a:p>
            <a:pPr>
              <a:lnSpc>
                <a:spcPct val="100000"/>
              </a:lnSpc>
              <a:spcBef>
                <a:spcPts val="0"/>
              </a:spcBef>
              <a:spcAft>
                <a:spcPts val="400"/>
              </a:spcAft>
              <a:buFont typeface="Symbol" panose="05050102010706020507" pitchFamily="18" charset="2"/>
              <a:buChar char="·"/>
            </a:pPr>
            <a:endParaRPr lang="en-US" altLang="zh-CN" sz="2200" b="1" dirty="0">
              <a:latin typeface="Arial" panose="020B0604020202020204" pitchFamily="34" charset="0"/>
              <a:cs typeface="Arial" panose="020B0604020202020204" pitchFamily="34" charset="0"/>
            </a:endParaRPr>
          </a:p>
          <a:p>
            <a:pPr>
              <a:spcBef>
                <a:spcPts val="0"/>
              </a:spcBef>
              <a:spcAft>
                <a:spcPts val="600"/>
              </a:spcAft>
              <a:buFont typeface="Symbol" panose="05050102010706020507" pitchFamily="18" charset="2"/>
              <a:buChar char="·"/>
            </a:pPr>
            <a:endParaRPr lang="en-US" altLang="zh-CN" sz="2200" b="1" dirty="0" smtClean="0">
              <a:latin typeface="Arial" panose="020B0604020202020204" pitchFamily="34" charset="0"/>
              <a:cs typeface="Arial" panose="020B0604020202020204" pitchFamily="34" charset="0"/>
            </a:endParaRPr>
          </a:p>
          <a:p>
            <a:pPr>
              <a:spcBef>
                <a:spcPts val="0"/>
              </a:spcBef>
              <a:spcAft>
                <a:spcPts val="600"/>
              </a:spcAft>
              <a:buFont typeface="Symbol" panose="05050102010706020507" pitchFamily="18" charset="2"/>
              <a:buChar char="·"/>
            </a:pPr>
            <a:endParaRPr lang="en-US" altLang="zh-CN" sz="2200" b="1" dirty="0" smtClean="0">
              <a:latin typeface="Arial" panose="020B0604020202020204" pitchFamily="34" charset="0"/>
              <a:cs typeface="Arial" panose="020B0604020202020204" pitchFamily="34" charset="0"/>
            </a:endParaRPr>
          </a:p>
          <a:p>
            <a:pPr>
              <a:spcBef>
                <a:spcPts val="0"/>
              </a:spcBef>
              <a:spcAft>
                <a:spcPts val="600"/>
              </a:spcAft>
              <a:buFont typeface="Symbol" panose="05050102010706020507" pitchFamily="18" charset="2"/>
              <a:buChar char="·"/>
            </a:pPr>
            <a:endParaRPr lang="en-US" altLang="zh-CN" sz="2200" b="1" baseline="-25000" dirty="0" smtClean="0">
              <a:latin typeface="Arial" panose="020B0604020202020204" pitchFamily="34" charset="0"/>
              <a:cs typeface="Arial" panose="020B0604020202020204" pitchFamily="34" charset="0"/>
            </a:endParaRPr>
          </a:p>
          <a:p>
            <a:pPr>
              <a:spcBef>
                <a:spcPts val="0"/>
              </a:spcBef>
              <a:spcAft>
                <a:spcPts val="600"/>
              </a:spcAft>
              <a:buFont typeface="Symbol" panose="05050102010706020507" pitchFamily="18" charset="2"/>
              <a:buChar char="·"/>
            </a:pPr>
            <a:endParaRPr lang="en-US" altLang="zh-CN" sz="2200" b="1" dirty="0" smtClean="0">
              <a:latin typeface="Arial" panose="020B0604020202020204" pitchFamily="34" charset="0"/>
              <a:cs typeface="Arial" panose="020B0604020202020204" pitchFamily="34" charset="0"/>
            </a:endParaRPr>
          </a:p>
          <a:p>
            <a:pPr>
              <a:spcBef>
                <a:spcPts val="0"/>
              </a:spcBef>
              <a:spcAft>
                <a:spcPts val="600"/>
              </a:spcAft>
              <a:buFont typeface="Symbol" panose="05050102010706020507" pitchFamily="18" charset="2"/>
              <a:buChar char="·"/>
            </a:pPr>
            <a:endParaRPr lang="en-US" altLang="zh-CN" sz="2200" b="1" dirty="0" smtClean="0">
              <a:latin typeface="Arial" panose="020B0604020202020204" pitchFamily="34" charset="0"/>
              <a:cs typeface="Arial" panose="020B0604020202020204" pitchFamily="34" charset="0"/>
            </a:endParaRPr>
          </a:p>
          <a:p>
            <a:pPr>
              <a:spcBef>
                <a:spcPts val="0"/>
              </a:spcBef>
              <a:spcAft>
                <a:spcPts val="600"/>
              </a:spcAft>
              <a:buFont typeface="Symbol" panose="05050102010706020507" pitchFamily="18" charset="2"/>
              <a:buChar char="·"/>
            </a:pPr>
            <a:endParaRPr lang="zh-CN" altLang="en-US" sz="2200" b="1" dirty="0">
              <a:solidFill>
                <a:prstClr val="black"/>
              </a:solidFill>
              <a:latin typeface="Arial" panose="020B0604020202020204" pitchFamily="34" charset="0"/>
              <a:cs typeface="Arial" panose="020B0604020202020204" pitchFamily="34" charset="0"/>
            </a:endParaRPr>
          </a:p>
        </p:txBody>
      </p:sp>
      <p:sp>
        <p:nvSpPr>
          <p:cNvPr id="37892" name="Line 2"/>
          <p:cNvSpPr>
            <a:spLocks noChangeShapeType="1"/>
          </p:cNvSpPr>
          <p:nvPr/>
        </p:nvSpPr>
        <p:spPr bwMode="auto">
          <a:xfrm>
            <a:off x="468313" y="692150"/>
            <a:ext cx="8207375" cy="0"/>
          </a:xfrm>
          <a:prstGeom prst="line">
            <a:avLst/>
          </a:prstGeom>
          <a:noFill/>
          <a:ln w="28575">
            <a:solidFill>
              <a:schemeClr val="tx1"/>
            </a:solidFill>
            <a:round/>
            <a:headEnd/>
            <a:tailEnd/>
          </a:ln>
        </p:spPr>
        <p:txBody>
          <a:bodyPr wrap="none" anchor="ctr"/>
          <a:lstStyle/>
          <a:p>
            <a:endParaRPr lang="en-US"/>
          </a:p>
        </p:txBody>
      </p:sp>
      <p:sp>
        <p:nvSpPr>
          <p:cNvPr id="6"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395288" y="-100013"/>
            <a:ext cx="8229600" cy="1143001"/>
          </a:xfrm>
        </p:spPr>
        <p:txBody>
          <a:bodyPr/>
          <a:lstStyle/>
          <a:p>
            <a:r>
              <a:rPr lang="en-US" altLang="zh-CN" sz="3000" b="1" dirty="0" smtClean="0">
                <a:latin typeface="Arial" panose="020B0604020202020204" pitchFamily="34" charset="0"/>
                <a:cs typeface="Arial" panose="020B0604020202020204" pitchFamily="34" charset="0"/>
              </a:rPr>
              <a:t>AGENDA</a:t>
            </a:r>
            <a:endParaRPr lang="zh-CN" altLang="en-US" sz="3000" b="1" dirty="0" smtClean="0">
              <a:latin typeface="Arial" panose="020B0604020202020204" pitchFamily="34" charset="0"/>
              <a:cs typeface="Arial" panose="020B0604020202020204" pitchFamily="34" charset="0"/>
            </a:endParaRPr>
          </a:p>
        </p:txBody>
      </p:sp>
      <p:sp>
        <p:nvSpPr>
          <p:cNvPr id="15365" name="Line 2"/>
          <p:cNvSpPr>
            <a:spLocks noChangeShapeType="1"/>
          </p:cNvSpPr>
          <p:nvPr/>
        </p:nvSpPr>
        <p:spPr bwMode="auto">
          <a:xfrm>
            <a:off x="971550" y="836613"/>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850"/>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8"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sp>
        <p:nvSpPr>
          <p:cNvPr id="9" name="TextBox 8"/>
          <p:cNvSpPr txBox="1"/>
          <p:nvPr/>
        </p:nvSpPr>
        <p:spPr>
          <a:xfrm>
            <a:off x="611561" y="980728"/>
            <a:ext cx="7560840" cy="4425827"/>
          </a:xfrm>
          <a:prstGeom prst="rect">
            <a:avLst/>
          </a:prstGeom>
          <a:noFill/>
        </p:spPr>
        <p:txBody>
          <a:bodyPr wrap="square" rtlCol="0">
            <a:spAutoFit/>
          </a:bodyPr>
          <a:lstStyle/>
          <a:p>
            <a:pPr marL="342900" indent="-342900">
              <a:lnSpc>
                <a:spcPct val="100000"/>
              </a:lnSpc>
              <a:buFont typeface="Symbol"/>
              <a:buChar char="·"/>
            </a:pPr>
            <a:r>
              <a:rPr lang="en-US" sz="2200" b="1" dirty="0" smtClean="0">
                <a:latin typeface="Arial"/>
                <a:cs typeface="Arial"/>
              </a:rPr>
              <a:t>Plasma-Liquid Interactions</a:t>
            </a:r>
          </a:p>
          <a:p>
            <a:pPr marL="342900" indent="-342900">
              <a:lnSpc>
                <a:spcPct val="100000"/>
              </a:lnSpc>
              <a:buFont typeface="Symbol"/>
              <a:buChar char="·"/>
            </a:pPr>
            <a:r>
              <a:rPr lang="en-US" sz="2200" b="1" dirty="0" smtClean="0">
                <a:latin typeface="Arial"/>
                <a:cs typeface="Arial"/>
              </a:rPr>
              <a:t>Description of Model</a:t>
            </a:r>
          </a:p>
          <a:p>
            <a:pPr marL="342900" indent="-342900">
              <a:lnSpc>
                <a:spcPct val="100000"/>
              </a:lnSpc>
              <a:buFont typeface="Symbol"/>
              <a:buChar char="·"/>
            </a:pPr>
            <a:r>
              <a:rPr lang="en-US" sz="2200" b="1" dirty="0" smtClean="0">
                <a:latin typeface="Arial"/>
                <a:cs typeface="Arial"/>
              </a:rPr>
              <a:t>Comparison with </a:t>
            </a:r>
            <a:r>
              <a:rPr lang="en-US" sz="2200" b="1" i="1" dirty="0" smtClean="0">
                <a:latin typeface="Arial"/>
                <a:cs typeface="Arial"/>
              </a:rPr>
              <a:t>nonPDPSIM</a:t>
            </a:r>
          </a:p>
          <a:p>
            <a:pPr marL="342900" indent="-342900">
              <a:lnSpc>
                <a:spcPct val="100000"/>
              </a:lnSpc>
              <a:buFont typeface="Symbol"/>
              <a:buChar char="·"/>
            </a:pPr>
            <a:r>
              <a:rPr lang="en-US" sz="2200" b="1" dirty="0">
                <a:latin typeface="Arial"/>
                <a:cs typeface="Arial"/>
              </a:rPr>
              <a:t>Base Case: ROS and RNS production</a:t>
            </a:r>
          </a:p>
          <a:p>
            <a:pPr marL="342900" indent="-342900">
              <a:lnSpc>
                <a:spcPct val="100000"/>
              </a:lnSpc>
              <a:buFont typeface="Symbol"/>
              <a:buChar char="·"/>
            </a:pPr>
            <a:r>
              <a:rPr lang="en-US" sz="2200" b="1" dirty="0" smtClean="0">
                <a:latin typeface="Arial"/>
                <a:cs typeface="Arial"/>
              </a:rPr>
              <a:t>Consequences of:</a:t>
            </a:r>
          </a:p>
          <a:p>
            <a:pPr marL="800100" lvl="1" indent="-342900">
              <a:lnSpc>
                <a:spcPct val="100000"/>
              </a:lnSpc>
              <a:buFont typeface="Symbol"/>
              <a:buChar char="·"/>
            </a:pPr>
            <a:r>
              <a:rPr lang="en-US" sz="2200" b="1" dirty="0" smtClean="0">
                <a:latin typeface="Arial"/>
                <a:cs typeface="Arial"/>
              </a:rPr>
              <a:t>Voltage</a:t>
            </a:r>
          </a:p>
          <a:p>
            <a:pPr marL="800100" lvl="1" indent="-342900">
              <a:lnSpc>
                <a:spcPct val="100000"/>
              </a:lnSpc>
              <a:buFont typeface="Symbol"/>
              <a:buChar char="·"/>
            </a:pPr>
            <a:r>
              <a:rPr lang="en-US" sz="2200" b="1" dirty="0" smtClean="0">
                <a:latin typeface="Arial"/>
                <a:cs typeface="Arial"/>
              </a:rPr>
              <a:t>Gas Flow</a:t>
            </a:r>
          </a:p>
          <a:p>
            <a:pPr marL="800100" lvl="1" indent="-342900">
              <a:lnSpc>
                <a:spcPct val="100000"/>
              </a:lnSpc>
              <a:buFont typeface="Symbol"/>
              <a:buChar char="·"/>
            </a:pPr>
            <a:r>
              <a:rPr lang="en-US" sz="2200" b="1" dirty="0" smtClean="0">
                <a:latin typeface="Arial"/>
                <a:cs typeface="Arial"/>
              </a:rPr>
              <a:t>Biomolecules</a:t>
            </a:r>
          </a:p>
          <a:p>
            <a:pPr marL="342900" indent="-342900">
              <a:lnSpc>
                <a:spcPct val="100000"/>
              </a:lnSpc>
              <a:buFont typeface="Symbol"/>
              <a:buChar char="·"/>
            </a:pPr>
            <a:r>
              <a:rPr lang="en-US" sz="2200" b="1" dirty="0" smtClean="0">
                <a:latin typeface="Arial"/>
                <a:cs typeface="Arial"/>
              </a:rPr>
              <a:t>Concluding Remarks </a:t>
            </a:r>
          </a:p>
          <a:p>
            <a:pPr marL="342900" indent="-342900">
              <a:buFont typeface="Symbol"/>
              <a:buChar char="·"/>
            </a:pPr>
            <a:endParaRPr lang="en-US" sz="2200" b="1" dirty="0" smtClean="0">
              <a:latin typeface="Arial"/>
              <a:cs typeface="Arial"/>
            </a:endParaRPr>
          </a:p>
          <a:p>
            <a:pPr marL="342900" indent="-342900">
              <a:buFont typeface="Symbol"/>
              <a:buChar char="·"/>
            </a:pPr>
            <a:endParaRPr lang="en-US" sz="2200" b="1" dirty="0">
              <a:latin typeface="Arial"/>
              <a:cs typeface="Arial"/>
            </a:endParaRPr>
          </a:p>
        </p:txBody>
      </p:sp>
    </p:spTree>
    <p:extLst>
      <p:ext uri="{BB962C8B-B14F-4D97-AF65-F5344CB8AC3E}">
        <p14:creationId xmlns:p14="http://schemas.microsoft.com/office/powerpoint/2010/main" val="933099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0" y="-100013"/>
            <a:ext cx="9144000" cy="1143001"/>
          </a:xfrm>
        </p:spPr>
        <p:txBody>
          <a:bodyPr/>
          <a:lstStyle/>
          <a:p>
            <a:r>
              <a:rPr lang="en-US" altLang="zh-CN" sz="3000" b="1" dirty="0" smtClean="0">
                <a:latin typeface="Arial" panose="020B0604020202020204" pitchFamily="34" charset="0"/>
                <a:cs typeface="Arial" panose="020B0604020202020204" pitchFamily="34" charset="0"/>
              </a:rPr>
              <a:t>PLASMA LIQUID INTERACTIONS</a:t>
            </a:r>
            <a:endParaRPr lang="zh-CN" altLang="en-US" sz="3000" b="1" dirty="0" smtClean="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107504" y="1019869"/>
            <a:ext cx="5112568" cy="5217443"/>
          </a:xfrm>
        </p:spPr>
        <p:txBody>
          <a:bodyPr>
            <a:noAutofit/>
          </a:bodyPr>
          <a:lstStyle/>
          <a:p>
            <a:pPr>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Use of Dielectric Barrier Discharges (DBDs) in medical applications </a:t>
            </a:r>
            <a:r>
              <a:rPr lang="en-US" altLang="zh-CN" sz="2000" b="1" dirty="0" smtClean="0">
                <a:latin typeface="Arial" panose="020B0604020202020204" pitchFamily="34" charset="0"/>
                <a:cs typeface="Arial" panose="020B0604020202020204" pitchFamily="34" charset="0"/>
                <a:sym typeface="Wingdings" panose="05000000000000000000" pitchFamily="2" charset="2"/>
              </a:rPr>
              <a:t>typically treat tissue covered with liquid.</a:t>
            </a:r>
            <a:endParaRPr lang="en-US" altLang="zh-CN" sz="2000" b="1" dirty="0" smtClean="0">
              <a:latin typeface="Arial" panose="020B0604020202020204" pitchFamily="34" charset="0"/>
              <a:cs typeface="Arial" panose="020B0604020202020204" pitchFamily="34" charset="0"/>
            </a:endParaRPr>
          </a:p>
          <a:p>
            <a:pPr lvl="1">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Sanitizing wounds </a:t>
            </a:r>
            <a:r>
              <a:rPr lang="en-US" altLang="zh-CN" sz="2000" b="1" dirty="0">
                <a:latin typeface="Arial" panose="020B0604020202020204" pitchFamily="34" charset="0"/>
                <a:cs typeface="Arial" panose="020B0604020202020204" pitchFamily="34" charset="0"/>
              </a:rPr>
              <a:t>without tissue damage </a:t>
            </a:r>
          </a:p>
          <a:p>
            <a:pPr lvl="1">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Reducing size </a:t>
            </a:r>
            <a:r>
              <a:rPr lang="en-US" altLang="zh-CN" sz="2000" b="1" dirty="0">
                <a:latin typeface="Arial" panose="020B0604020202020204" pitchFamily="34" charset="0"/>
                <a:cs typeface="Arial" panose="020B0604020202020204" pitchFamily="34" charset="0"/>
              </a:rPr>
              <a:t>of </a:t>
            </a:r>
            <a:r>
              <a:rPr lang="en-US" altLang="zh-CN" sz="2000" b="1" dirty="0" smtClean="0">
                <a:latin typeface="Arial" panose="020B0604020202020204" pitchFamily="34" charset="0"/>
                <a:cs typeface="Arial" panose="020B0604020202020204" pitchFamily="34" charset="0"/>
              </a:rPr>
              <a:t>tumors</a:t>
            </a:r>
            <a:endParaRPr lang="en-US" altLang="zh-CN" sz="2000" b="1" dirty="0">
              <a:latin typeface="Arial" panose="020B0604020202020204" pitchFamily="34" charset="0"/>
              <a:cs typeface="Arial" panose="020B0604020202020204" pitchFamily="34" charset="0"/>
            </a:endParaRPr>
          </a:p>
          <a:p>
            <a:pPr lvl="1">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Eradicating </a:t>
            </a:r>
            <a:r>
              <a:rPr lang="en-US" altLang="zh-CN" sz="2000" b="1" dirty="0">
                <a:latin typeface="Arial" panose="020B0604020202020204" pitchFamily="34" charset="0"/>
                <a:cs typeface="Arial" panose="020B0604020202020204" pitchFamily="34" charset="0"/>
              </a:rPr>
              <a:t>bacteria in </a:t>
            </a:r>
            <a:r>
              <a:rPr lang="en-US" altLang="zh-CN" sz="2000" b="1" dirty="0" smtClean="0">
                <a:latin typeface="Arial" panose="020B0604020202020204" pitchFamily="34" charset="0"/>
                <a:cs typeface="Arial" panose="020B0604020202020204" pitchFamily="34" charset="0"/>
              </a:rPr>
              <a:t>biofilms</a:t>
            </a:r>
          </a:p>
          <a:p>
            <a:pPr>
              <a:spcBef>
                <a:spcPts val="0"/>
              </a:spcBef>
              <a:spcAft>
                <a:spcPts val="4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R</a:t>
            </a:r>
            <a:r>
              <a:rPr lang="en-US" altLang="zh-CN" sz="2000" b="1" dirty="0" smtClean="0">
                <a:latin typeface="Arial" panose="020B0604020202020204" pitchFamily="34" charset="0"/>
                <a:cs typeface="Arial" panose="020B0604020202020204" pitchFamily="34" charset="0"/>
              </a:rPr>
              <a:t>eactive oxygen and nitrogen species (RONS) produced by plasma and reaching tissue are processed by the liquid.</a:t>
            </a:r>
          </a:p>
          <a:p>
            <a:pPr>
              <a:spcBef>
                <a:spcPts val="0"/>
              </a:spcBef>
              <a:spcAft>
                <a:spcPts val="4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E</a:t>
            </a:r>
            <a:r>
              <a:rPr lang="en-US" altLang="zh-CN" sz="2000" b="1" dirty="0" smtClean="0">
                <a:latin typeface="Arial" panose="020B0604020202020204" pitchFamily="34" charset="0"/>
                <a:cs typeface="Arial" panose="020B0604020202020204" pitchFamily="34" charset="0"/>
              </a:rPr>
              <a:t>fficacy of these systems depends on long-term plasma produced, liquid phase chemistry.</a:t>
            </a:r>
          </a:p>
          <a:p>
            <a:pPr>
              <a:lnSpc>
                <a:spcPct val="120000"/>
              </a:lnSpc>
              <a:buFont typeface="Symbol" panose="05050102010706020507" pitchFamily="18" charset="2"/>
              <a:buChar char="·"/>
            </a:pPr>
            <a:endParaRPr lang="en-US" altLang="zh-CN" sz="2400" dirty="0" smtClean="0"/>
          </a:p>
          <a:p>
            <a:pPr marL="0" indent="0">
              <a:lnSpc>
                <a:spcPct val="90000"/>
              </a:lnSpc>
              <a:buNone/>
            </a:pPr>
            <a:endParaRPr lang="en-US" altLang="zh-CN" sz="2400" dirty="0" smtClean="0"/>
          </a:p>
          <a:p>
            <a:pPr lvl="2">
              <a:lnSpc>
                <a:spcPct val="90000"/>
              </a:lnSpc>
            </a:pPr>
            <a:endParaRPr lang="en-US" altLang="zh-CN" sz="2000" dirty="0" smtClean="0"/>
          </a:p>
        </p:txBody>
      </p:sp>
      <p:sp>
        <p:nvSpPr>
          <p:cNvPr id="15365" name="Line 2"/>
          <p:cNvSpPr>
            <a:spLocks noChangeShapeType="1"/>
          </p:cNvSpPr>
          <p:nvPr/>
        </p:nvSpPr>
        <p:spPr bwMode="auto">
          <a:xfrm>
            <a:off x="971550" y="836613"/>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304"/>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2" name="内容占位符 2"/>
          <p:cNvSpPr txBox="1">
            <a:spLocks/>
          </p:cNvSpPr>
          <p:nvPr/>
        </p:nvSpPr>
        <p:spPr bwMode="auto">
          <a:xfrm>
            <a:off x="4788024" y="3198118"/>
            <a:ext cx="4499991" cy="720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a:lnSpc>
                <a:spcPct val="100000"/>
              </a:lnSpc>
              <a:spcBef>
                <a:spcPts val="0"/>
              </a:spcBef>
              <a:spcAft>
                <a:spcPts val="400"/>
              </a:spcAft>
              <a:buNone/>
            </a:pPr>
            <a:r>
              <a:rPr lang="en-US" sz="1200" b="1" dirty="0" smtClean="0">
                <a:latin typeface="Arial" panose="020B0604020202020204" pitchFamily="34" charset="0"/>
                <a:cs typeface="Arial" panose="020B0604020202020204" pitchFamily="34" charset="0"/>
              </a:rPr>
              <a:t>   M. </a:t>
            </a:r>
            <a:r>
              <a:rPr lang="en-US" sz="1200" b="1" dirty="0" err="1" smtClean="0">
                <a:latin typeface="Arial" panose="020B0604020202020204" pitchFamily="34" charset="0"/>
                <a:cs typeface="Arial" panose="020B0604020202020204" pitchFamily="34" charset="0"/>
              </a:rPr>
              <a:t>Laroussi</a:t>
            </a:r>
            <a:r>
              <a:rPr lang="en-US" sz="1200" b="1" dirty="0" smtClean="0">
                <a:latin typeface="Arial" panose="020B0604020202020204" pitchFamily="34" charset="0"/>
                <a:cs typeface="Arial" panose="020B0604020202020204" pitchFamily="34" charset="0"/>
              </a:rPr>
              <a:t>, et al. Plasma Process. </a:t>
            </a:r>
            <a:r>
              <a:rPr lang="en-US" sz="1200" b="1" dirty="0" err="1" smtClean="0">
                <a:latin typeface="Arial" panose="020B0604020202020204" pitchFamily="34" charset="0"/>
                <a:cs typeface="Arial" panose="020B0604020202020204" pitchFamily="34" charset="0"/>
              </a:rPr>
              <a:t>Polym</a:t>
            </a:r>
            <a:r>
              <a:rPr lang="en-US" sz="1200" b="1" dirty="0" smtClean="0">
                <a:latin typeface="Arial" panose="020B0604020202020204" pitchFamily="34" charset="0"/>
                <a:cs typeface="Arial" panose="020B0604020202020204" pitchFamily="34" charset="0"/>
              </a:rPr>
              <a:t>., 3, 470 (2006).</a:t>
            </a:r>
            <a:endParaRPr lang="en-US" altLang="zh-CN" sz="1200" b="1" dirty="0" smtClean="0">
              <a:latin typeface="Arial" panose="020B0604020202020204" pitchFamily="34" charset="0"/>
              <a:cs typeface="Arial" panose="020B0604020202020204" pitchFamily="34" charset="0"/>
            </a:endParaRPr>
          </a:p>
          <a:p>
            <a:pPr marL="0" indent="0">
              <a:lnSpc>
                <a:spcPct val="90000"/>
              </a:lnSpc>
              <a:buFont typeface="Arial" charset="0"/>
              <a:buNone/>
            </a:pPr>
            <a:endParaRPr lang="en-US" altLang="zh-CN" sz="1200" b="1" dirty="0" smtClean="0"/>
          </a:p>
          <a:p>
            <a:pPr lvl="2">
              <a:lnSpc>
                <a:spcPct val="90000"/>
              </a:lnSpc>
            </a:pPr>
            <a:endParaRPr lang="en-US" altLang="zh-CN" sz="1200" b="1" dirty="0" smtClean="0"/>
          </a:p>
        </p:txBody>
      </p:sp>
      <p:pic>
        <p:nvPicPr>
          <p:cNvPr id="13314" name="Picture 2" descr="Thumbnail image of graphical abstra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3349" y="1008411"/>
            <a:ext cx="3312368" cy="22045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355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208"/>
          <a:stretch/>
        </p:blipFill>
        <p:spPr bwMode="auto">
          <a:xfrm>
            <a:off x="5369842" y="3712292"/>
            <a:ext cx="3522637" cy="193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内容占位符 2"/>
          <p:cNvSpPr txBox="1">
            <a:spLocks/>
          </p:cNvSpPr>
          <p:nvPr/>
        </p:nvSpPr>
        <p:spPr bwMode="auto">
          <a:xfrm>
            <a:off x="4896544" y="5649103"/>
            <a:ext cx="4355976" cy="720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a:lnSpc>
                <a:spcPct val="100000"/>
              </a:lnSpc>
              <a:spcBef>
                <a:spcPts val="0"/>
              </a:spcBef>
              <a:spcAft>
                <a:spcPts val="400"/>
              </a:spcAft>
              <a:buNone/>
            </a:pPr>
            <a:r>
              <a:rPr lang="en-US" sz="1200" b="1" dirty="0" smtClean="0">
                <a:latin typeface="Arial" panose="020B0604020202020204" pitchFamily="34" charset="0"/>
                <a:cs typeface="Arial" panose="020B0604020202020204" pitchFamily="34" charset="0"/>
              </a:rPr>
              <a:t>    P. </a:t>
            </a:r>
            <a:r>
              <a:rPr lang="en-US" sz="1200" b="1" dirty="0" err="1" smtClean="0">
                <a:latin typeface="Arial" panose="020B0604020202020204" pitchFamily="34" charset="0"/>
                <a:cs typeface="Arial" panose="020B0604020202020204" pitchFamily="34" charset="0"/>
              </a:rPr>
              <a:t>Lukes</a:t>
            </a:r>
            <a:r>
              <a:rPr lang="en-US" sz="1200" b="1" dirty="0" smtClean="0">
                <a:latin typeface="Arial" panose="020B0604020202020204" pitchFamily="34" charset="0"/>
                <a:cs typeface="Arial" panose="020B0604020202020204" pitchFamily="34" charset="0"/>
              </a:rPr>
              <a:t>, et al. IEEE Trans. Plasma Sci. 39, 2644 (2009).</a:t>
            </a:r>
            <a:endParaRPr lang="en-US" altLang="zh-CN" sz="1200" b="1" dirty="0" smtClean="0">
              <a:latin typeface="Arial" panose="020B0604020202020204" pitchFamily="34" charset="0"/>
              <a:cs typeface="Arial" panose="020B0604020202020204" pitchFamily="34" charset="0"/>
            </a:endParaRPr>
          </a:p>
          <a:p>
            <a:pPr marL="0" indent="0">
              <a:lnSpc>
                <a:spcPct val="90000"/>
              </a:lnSpc>
              <a:buFont typeface="Arial" charset="0"/>
              <a:buNone/>
            </a:pPr>
            <a:endParaRPr lang="en-US" altLang="zh-CN" sz="1200" b="1" dirty="0" smtClean="0"/>
          </a:p>
          <a:p>
            <a:pPr lvl="2">
              <a:lnSpc>
                <a:spcPct val="90000"/>
              </a:lnSpc>
            </a:pPr>
            <a:endParaRPr lang="en-US" altLang="zh-CN" sz="1200" b="1" dirty="0" smtClean="0"/>
          </a:p>
        </p:txBody>
      </p:sp>
    </p:spTree>
    <p:extLst>
      <p:ext uri="{BB962C8B-B14F-4D97-AF65-F5344CB8AC3E}">
        <p14:creationId xmlns:p14="http://schemas.microsoft.com/office/powerpoint/2010/main" val="3791318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0" y="-100013"/>
            <a:ext cx="9144000" cy="1143001"/>
          </a:xfrm>
        </p:spPr>
        <p:txBody>
          <a:bodyPr/>
          <a:lstStyle/>
          <a:p>
            <a:r>
              <a:rPr lang="en-US" altLang="zh-CN" sz="3000" b="1" dirty="0" smtClean="0">
                <a:latin typeface="Arial" panose="020B0604020202020204" pitchFamily="34" charset="0"/>
                <a:cs typeface="Arial" panose="020B0604020202020204" pitchFamily="34" charset="0"/>
              </a:rPr>
              <a:t>AIR DBD ON LIQUID COVERED TISSUE</a:t>
            </a:r>
            <a:endParaRPr lang="zh-CN" altLang="en-US" sz="3000" b="1" dirty="0" smtClean="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107504" y="1019869"/>
            <a:ext cx="4597846" cy="5217443"/>
          </a:xfrm>
        </p:spPr>
        <p:txBody>
          <a:bodyPr>
            <a:noAutofit/>
          </a:bodyPr>
          <a:lstStyle/>
          <a:p>
            <a:pPr>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Knowledge of RONS present in a liquid layer over a wound at long timescales is critical to understanding the mechanisms involved in plasma medicine. </a:t>
            </a:r>
          </a:p>
          <a:p>
            <a:pPr>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We </a:t>
            </a:r>
            <a:r>
              <a:rPr lang="en-US" altLang="zh-CN" sz="2000" b="1" dirty="0">
                <a:latin typeface="Arial" panose="020B0604020202020204" pitchFamily="34" charset="0"/>
                <a:cs typeface="Arial" panose="020B0604020202020204" pitchFamily="34" charset="0"/>
              </a:rPr>
              <a:t>will </a:t>
            </a:r>
            <a:r>
              <a:rPr lang="en-US" altLang="zh-CN" sz="2000" b="1" dirty="0" smtClean="0">
                <a:latin typeface="Arial" panose="020B0604020202020204" pitchFamily="34" charset="0"/>
                <a:cs typeface="Arial" panose="020B0604020202020204" pitchFamily="34" charset="0"/>
              </a:rPr>
              <a:t>computationally investigate </a:t>
            </a:r>
            <a:r>
              <a:rPr lang="en-US" altLang="zh-CN" sz="2000" b="1" dirty="0">
                <a:latin typeface="Arial" panose="020B0604020202020204" pitchFamily="34" charset="0"/>
                <a:cs typeface="Arial" panose="020B0604020202020204" pitchFamily="34" charset="0"/>
              </a:rPr>
              <a:t>a humid air DBD over </a:t>
            </a:r>
            <a:r>
              <a:rPr lang="en-US" altLang="zh-CN" sz="2000" b="1" dirty="0" smtClean="0">
                <a:latin typeface="Arial" panose="020B0604020202020204" pitchFamily="34" charset="0"/>
                <a:cs typeface="Arial" panose="020B0604020202020204" pitchFamily="34" charset="0"/>
              </a:rPr>
              <a:t>water using a global model.</a:t>
            </a: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20000"/>
              </a:lnSpc>
              <a:spcBef>
                <a:spcPts val="0"/>
              </a:spcBef>
              <a:spcAft>
                <a:spcPts val="400"/>
              </a:spcAft>
              <a:buFont typeface="Symbol" panose="05050102010706020507" pitchFamily="18" charset="2"/>
              <a:buChar char="·"/>
            </a:pPr>
            <a:endParaRPr lang="en-US" altLang="zh-CN" sz="2000" dirty="0" smtClean="0"/>
          </a:p>
        </p:txBody>
      </p:sp>
      <p:sp>
        <p:nvSpPr>
          <p:cNvPr id="15365" name="Line 2"/>
          <p:cNvSpPr>
            <a:spLocks noChangeShapeType="1"/>
          </p:cNvSpPr>
          <p:nvPr/>
        </p:nvSpPr>
        <p:spPr bwMode="auto">
          <a:xfrm>
            <a:off x="971550" y="836613"/>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304"/>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3"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77" y="3645024"/>
            <a:ext cx="380047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内容占位符 2"/>
          <p:cNvSpPr txBox="1">
            <a:spLocks/>
          </p:cNvSpPr>
          <p:nvPr/>
        </p:nvSpPr>
        <p:spPr bwMode="auto">
          <a:xfrm>
            <a:off x="5076056" y="1412776"/>
            <a:ext cx="3816424" cy="3993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The effect of voltage, gas flow rate, and biomolecules on the RONS in the liquid will be explored.</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Gas flow selectively decreases the densities of species, based on Henry’s law constants. </a:t>
            </a:r>
          </a:p>
          <a:p>
            <a:pPr>
              <a:lnSpc>
                <a:spcPct val="10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Biomolecules in the liquid rapidly consume ROS in the liquid, increasing the transport into the liquid.</a:t>
            </a: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a:lnSpc>
                <a:spcPct val="120000"/>
              </a:lnSpc>
              <a:spcBef>
                <a:spcPts val="0"/>
              </a:spcBef>
              <a:spcAft>
                <a:spcPts val="400"/>
              </a:spcAft>
              <a:buFont typeface="Symbol" panose="05050102010706020507" pitchFamily="18" charset="2"/>
              <a:buChar char="·"/>
            </a:pPr>
            <a:endParaRPr lang="en-US" altLang="zh-CN" sz="2000" dirty="0" smtClean="0"/>
          </a:p>
        </p:txBody>
      </p:sp>
    </p:spTree>
    <p:extLst>
      <p:ext uri="{BB962C8B-B14F-4D97-AF65-F5344CB8AC3E}">
        <p14:creationId xmlns:p14="http://schemas.microsoft.com/office/powerpoint/2010/main" val="376151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UIGELS_D_Amanda\Conferences\2015_ISPC\GlobalKin\04b_Posi_v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40739" y="836613"/>
            <a:ext cx="3548318" cy="42579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48064" y="3501009"/>
            <a:ext cx="3528392" cy="1412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标题 1"/>
          <p:cNvSpPr>
            <a:spLocks noGrp="1"/>
          </p:cNvSpPr>
          <p:nvPr>
            <p:ph type="title"/>
          </p:nvPr>
        </p:nvSpPr>
        <p:spPr>
          <a:xfrm>
            <a:off x="0" y="-100013"/>
            <a:ext cx="9144000" cy="1143001"/>
          </a:xfrm>
        </p:spPr>
        <p:txBody>
          <a:bodyPr/>
          <a:lstStyle/>
          <a:p>
            <a:r>
              <a:rPr lang="en-US" altLang="zh-CN" sz="3000" b="1" dirty="0" smtClean="0">
                <a:latin typeface="Arial" panose="020B0604020202020204" pitchFamily="34" charset="0"/>
                <a:cs typeface="Arial" panose="020B0604020202020204" pitchFamily="34" charset="0"/>
              </a:rPr>
              <a:t>COMPUTATIONAL APPROACHES</a:t>
            </a:r>
            <a:endParaRPr lang="zh-CN" altLang="en-US" sz="3000" b="1" dirty="0" smtClean="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107504" y="980728"/>
            <a:ext cx="4410744" cy="5548684"/>
          </a:xfrm>
        </p:spPr>
        <p:txBody>
          <a:bodyPr>
            <a:noAutofit/>
          </a:bodyPr>
          <a:lstStyle/>
          <a:p>
            <a:pPr>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Many phenomena require multi-dimensional modeling to address proper scaling. </a:t>
            </a:r>
          </a:p>
          <a:p>
            <a:pPr>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Complex chemistries and 1000s pulses are computationally challenging in 2-D models.</a:t>
            </a:r>
          </a:p>
          <a:p>
            <a:pPr>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Global models enable more rapid analysis of </a:t>
            </a:r>
            <a:r>
              <a:rPr lang="en-US" altLang="zh-CN" sz="2000" b="1" dirty="0">
                <a:latin typeface="Arial" panose="020B0604020202020204" pitchFamily="34" charset="0"/>
                <a:cs typeface="Arial" panose="020B0604020202020204" pitchFamily="34" charset="0"/>
              </a:rPr>
              <a:t>r</a:t>
            </a:r>
            <a:r>
              <a:rPr lang="en-US" altLang="zh-CN" sz="2000" b="1" dirty="0" smtClean="0">
                <a:latin typeface="Arial" panose="020B0604020202020204" pitchFamily="34" charset="0"/>
                <a:cs typeface="Arial" panose="020B0604020202020204" pitchFamily="34" charset="0"/>
              </a:rPr>
              <a:t>eaction mechanisms and scaling laws.</a:t>
            </a:r>
          </a:p>
          <a:p>
            <a:pPr>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Disadvantages:</a:t>
            </a:r>
          </a:p>
          <a:p>
            <a:pPr lvl="1">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Unable to capture mixing between highly non-uniform gas mixtures</a:t>
            </a:r>
          </a:p>
          <a:p>
            <a:pPr lvl="1">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Does not easily resolved ionization wave behavior.</a:t>
            </a:r>
          </a:p>
          <a:p>
            <a:pPr>
              <a:lnSpc>
                <a:spcPct val="90000"/>
              </a:lnSpc>
              <a:buFont typeface="Symbol" panose="05050102010706020507" pitchFamily="18" charset="2"/>
              <a:buChar char="·"/>
            </a:pPr>
            <a:endParaRPr lang="en-US" altLang="zh-CN" sz="2000" dirty="0" smtClean="0"/>
          </a:p>
          <a:p>
            <a:pPr marL="0" indent="0">
              <a:lnSpc>
                <a:spcPct val="90000"/>
              </a:lnSpc>
              <a:buNone/>
            </a:pPr>
            <a:endParaRPr lang="en-US" altLang="zh-CN" sz="2000" dirty="0" smtClean="0"/>
          </a:p>
          <a:p>
            <a:pPr lvl="2">
              <a:lnSpc>
                <a:spcPct val="90000"/>
              </a:lnSpc>
            </a:pPr>
            <a:endParaRPr lang="en-US" altLang="zh-CN" sz="2000" dirty="0" smtClean="0"/>
          </a:p>
        </p:txBody>
      </p:sp>
      <p:sp>
        <p:nvSpPr>
          <p:cNvPr id="15365" name="Line 2"/>
          <p:cNvSpPr>
            <a:spLocks noChangeShapeType="1"/>
          </p:cNvSpPr>
          <p:nvPr/>
        </p:nvSpPr>
        <p:spPr bwMode="auto">
          <a:xfrm>
            <a:off x="971550" y="836613"/>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304"/>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9"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sp>
        <p:nvSpPr>
          <p:cNvPr id="10" name="Text Box 7"/>
          <p:cNvSpPr txBox="1">
            <a:spLocks noChangeArrowheads="1"/>
          </p:cNvSpPr>
          <p:nvPr/>
        </p:nvSpPr>
        <p:spPr bwMode="auto">
          <a:xfrm>
            <a:off x="1763688" y="6315322"/>
            <a:ext cx="135572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45720" rIns="45720">
            <a:spAutoFit/>
          </a:bodyPr>
          <a:lstStyle>
            <a:lvl1pPr marL="228600" indent="-2286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spcAft>
                <a:spcPct val="50000"/>
              </a:spcAft>
              <a:buFont typeface="Symbol" pitchFamily="18" charset="2"/>
              <a:buNone/>
            </a:pPr>
            <a:r>
              <a:rPr lang="en-US" altLang="zh-CN" sz="1200" b="1" dirty="0">
                <a:ea typeface="SimSun" pitchFamily="2" charset="-122"/>
              </a:rPr>
              <a:t>Animation Slide</a:t>
            </a:r>
          </a:p>
        </p:txBody>
      </p:sp>
      <p:sp>
        <p:nvSpPr>
          <p:cNvPr id="11" name="内容占位符 2"/>
          <p:cNvSpPr txBox="1">
            <a:spLocks/>
          </p:cNvSpPr>
          <p:nvPr/>
        </p:nvSpPr>
        <p:spPr bwMode="auto">
          <a:xfrm>
            <a:off x="5004048" y="908721"/>
            <a:ext cx="3888432"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altLang="zh-CN" sz="1800" b="1" dirty="0" smtClean="0">
                <a:latin typeface="Arial" panose="020B0604020202020204" pitchFamily="34" charset="0"/>
                <a:cs typeface="Arial" panose="020B0604020202020204" pitchFamily="34" charset="0"/>
                <a:sym typeface="Symbol"/>
              </a:rPr>
              <a:t> </a:t>
            </a:r>
            <a:r>
              <a:rPr lang="en-US" altLang="zh-CN" sz="1800" b="1" dirty="0" smtClean="0">
                <a:latin typeface="Arial" panose="020B0604020202020204" pitchFamily="34" charset="0"/>
                <a:cs typeface="Arial" panose="020B0604020202020204" pitchFamily="34" charset="0"/>
              </a:rPr>
              <a:t>2-D: Up to days CPU for 10s ns</a:t>
            </a:r>
          </a:p>
        </p:txBody>
      </p:sp>
      <p:sp>
        <p:nvSpPr>
          <p:cNvPr id="13" name="内容占位符 2"/>
          <p:cNvSpPr txBox="1">
            <a:spLocks/>
          </p:cNvSpPr>
          <p:nvPr/>
        </p:nvSpPr>
        <p:spPr bwMode="auto">
          <a:xfrm>
            <a:off x="4788024" y="3573016"/>
            <a:ext cx="4320480" cy="72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altLang="zh-CN" sz="1800" b="1" dirty="0" smtClean="0">
                <a:latin typeface="Arial" panose="020B0604020202020204" pitchFamily="34" charset="0"/>
                <a:cs typeface="Arial" panose="020B0604020202020204" pitchFamily="34" charset="0"/>
                <a:sym typeface="Symbol"/>
              </a:rPr>
              <a:t> </a:t>
            </a:r>
            <a:r>
              <a:rPr lang="en-US" altLang="zh-CN" sz="1800" b="1" dirty="0" smtClean="0">
                <a:latin typeface="Arial" panose="020B0604020202020204" pitchFamily="34" charset="0"/>
                <a:cs typeface="Arial" panose="020B0604020202020204" pitchFamily="34" charset="0"/>
              </a:rPr>
              <a:t>Global:  5,000 pulses, 0.5 s, </a:t>
            </a:r>
            <a:r>
              <a:rPr lang="en-US" altLang="zh-CN" sz="1800" b="1" dirty="0" smtClean="0">
                <a:latin typeface="Arial" panose="020B0604020202020204" pitchFamily="34" charset="0"/>
                <a:cs typeface="Arial" panose="020B0604020202020204" pitchFamily="34" charset="0"/>
                <a:sym typeface="Wingdings" panose="05000000000000000000" pitchFamily="2" charset="2"/>
              </a:rPr>
              <a:t>&lt; 1 day</a:t>
            </a:r>
            <a:endParaRPr lang="en-US" altLang="zh-CN" sz="1800" dirty="0" smtClean="0"/>
          </a:p>
          <a:p>
            <a:pPr lvl="2" algn="ctr">
              <a:lnSpc>
                <a:spcPct val="90000"/>
              </a:lnSpc>
            </a:pPr>
            <a:endParaRPr lang="en-US" altLang="zh-CN" sz="2000" dirty="0" smtClean="0"/>
          </a:p>
        </p:txBody>
      </p:sp>
      <p:pic>
        <p:nvPicPr>
          <p:cNvPr id="21506" name="Picture 2" descr="D:\UIGELS_D_Amanda\Global_kin\Two_zones\comparison_with_pdpsim\global_kin\standard_ckt\PARAM_V2\Base_case\24hr\why_global_V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901" y="3937498"/>
            <a:ext cx="4311595" cy="215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672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0" y="-100013"/>
            <a:ext cx="9144000" cy="1143001"/>
          </a:xfrm>
        </p:spPr>
        <p:txBody>
          <a:bodyPr/>
          <a:lstStyle/>
          <a:p>
            <a:r>
              <a:rPr lang="en-US" altLang="zh-CN" sz="3000" b="1" dirty="0" smtClean="0">
                <a:latin typeface="Arial" panose="020B0604020202020204" pitchFamily="34" charset="0"/>
                <a:cs typeface="Arial" panose="020B0604020202020204" pitchFamily="34" charset="0"/>
              </a:rPr>
              <a:t>REACTION MECHANISM</a:t>
            </a:r>
            <a:endParaRPr lang="zh-CN" altLang="en-US" sz="3000" b="1" dirty="0" smtClean="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107656" y="5005816"/>
            <a:ext cx="4824384" cy="1569345"/>
          </a:xfrm>
        </p:spPr>
        <p:txBody>
          <a:bodyPr>
            <a:noAutofit/>
          </a:bodyPr>
          <a:lstStyle/>
          <a:p>
            <a:pPr>
              <a:lnSpc>
                <a:spcPct val="12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In gas, e</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impact reactions for ions, H, O, OH, H, N, O</a:t>
            </a:r>
            <a:r>
              <a:rPr lang="en-US" altLang="zh-CN" sz="2000" b="1" baseline="-25000" dirty="0" smtClean="0">
                <a:latin typeface="Arial" panose="020B0604020202020204" pitchFamily="34" charset="0"/>
                <a:cs typeface="Arial" panose="020B0604020202020204" pitchFamily="34" charset="0"/>
              </a:rPr>
              <a:t>2</a:t>
            </a:r>
            <a:r>
              <a:rPr lang="en-US" altLang="zh-CN" sz="2000" b="1" baseline="30000" dirty="0" smtClean="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 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O</a:t>
            </a:r>
            <a:r>
              <a:rPr lang="en-US" altLang="zh-CN" sz="2000" b="1" baseline="30000" dirty="0" smtClean="0">
                <a:latin typeface="Arial" panose="020B0604020202020204" pitchFamily="34" charset="0"/>
                <a:cs typeface="Arial" panose="020B0604020202020204" pitchFamily="34" charset="0"/>
              </a:rPr>
              <a:t>-</a:t>
            </a:r>
          </a:p>
          <a:p>
            <a:pPr>
              <a:lnSpc>
                <a:spcPct val="12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and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are relatively stable ROS, formed in 2 steps</a:t>
            </a:r>
          </a:p>
          <a:p>
            <a:pPr marL="0" indent="0">
              <a:lnSpc>
                <a:spcPct val="90000"/>
              </a:lnSpc>
              <a:buNone/>
            </a:pPr>
            <a:endParaRPr lang="en-US" altLang="zh-CN" sz="2400" dirty="0" smtClean="0"/>
          </a:p>
          <a:p>
            <a:pPr lvl="2">
              <a:lnSpc>
                <a:spcPct val="90000"/>
              </a:lnSpc>
            </a:pPr>
            <a:endParaRPr lang="en-US" altLang="zh-CN" sz="2000" dirty="0" smtClean="0"/>
          </a:p>
        </p:txBody>
      </p:sp>
      <p:sp>
        <p:nvSpPr>
          <p:cNvPr id="15365" name="Line 2"/>
          <p:cNvSpPr>
            <a:spLocks noChangeShapeType="1"/>
          </p:cNvSpPr>
          <p:nvPr/>
        </p:nvSpPr>
        <p:spPr bwMode="auto">
          <a:xfrm>
            <a:off x="971550" y="836613"/>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304"/>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3"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sp>
        <p:nvSpPr>
          <p:cNvPr id="14" name="内容占位符 2"/>
          <p:cNvSpPr txBox="1">
            <a:spLocks/>
          </p:cNvSpPr>
          <p:nvPr/>
        </p:nvSpPr>
        <p:spPr bwMode="auto">
          <a:xfrm>
            <a:off x="5069938" y="4985630"/>
            <a:ext cx="4074062" cy="15693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0"/>
              </a:spcBef>
              <a:spcAft>
                <a:spcPts val="400"/>
              </a:spcAft>
              <a:buFont typeface="Symbol" panose="05050102010706020507" pitchFamily="18" charset="2"/>
              <a:buChar char="·"/>
            </a:pPr>
            <a:r>
              <a:rPr lang="en-US" altLang="zh-CN" sz="2000" b="1" dirty="0" err="1" smtClean="0">
                <a:latin typeface="Arial" panose="020B0604020202020204" pitchFamily="34" charset="0"/>
                <a:cs typeface="Arial" panose="020B0604020202020204" pitchFamily="34" charset="0"/>
              </a:rPr>
              <a:t>N</a:t>
            </a:r>
            <a:r>
              <a:rPr lang="en-US" altLang="zh-CN" sz="2000" b="1" baseline="-25000" dirty="0" err="1" smtClean="0">
                <a:latin typeface="Arial" panose="020B0604020202020204" pitchFamily="34" charset="0"/>
                <a:cs typeface="Arial" panose="020B0604020202020204" pitchFamily="34" charset="0"/>
              </a:rPr>
              <a:t>x</a:t>
            </a:r>
            <a:r>
              <a:rPr lang="en-US" altLang="zh-CN" sz="2000" b="1" dirty="0" err="1" smtClean="0">
                <a:latin typeface="Arial" panose="020B0604020202020204" pitchFamily="34" charset="0"/>
                <a:cs typeface="Arial" panose="020B0604020202020204" pitchFamily="34" charset="0"/>
              </a:rPr>
              <a:t>O</a:t>
            </a:r>
            <a:r>
              <a:rPr lang="en-US" altLang="zh-CN" sz="2000" b="1" baseline="-25000" dirty="0" err="1" smtClean="0">
                <a:latin typeface="Arial" panose="020B0604020202020204" pitchFamily="34" charset="0"/>
                <a:cs typeface="Arial" panose="020B0604020202020204" pitchFamily="34" charset="0"/>
              </a:rPr>
              <a:t>y</a:t>
            </a:r>
            <a:r>
              <a:rPr lang="en-US" altLang="zh-CN" sz="2000" b="1" dirty="0" smtClean="0">
                <a:latin typeface="Arial" panose="020B0604020202020204" pitchFamily="34" charset="0"/>
                <a:cs typeface="Arial" panose="020B0604020202020204" pitchFamily="34" charset="0"/>
              </a:rPr>
              <a:t> and </a:t>
            </a:r>
            <a:r>
              <a:rPr lang="en-US" altLang="zh-CN" sz="2000" b="1" dirty="0" err="1" smtClean="0">
                <a:latin typeface="Arial" panose="020B0604020202020204" pitchFamily="34" charset="0"/>
                <a:cs typeface="Arial" panose="020B0604020202020204" pitchFamily="34" charset="0"/>
              </a:rPr>
              <a:t>HNO</a:t>
            </a:r>
            <a:r>
              <a:rPr lang="en-US" altLang="zh-CN" sz="2000" b="1" baseline="-25000" dirty="0" err="1" smtClean="0">
                <a:latin typeface="Arial" panose="020B0604020202020204" pitchFamily="34" charset="0"/>
                <a:cs typeface="Arial" panose="020B0604020202020204" pitchFamily="34" charset="0"/>
              </a:rPr>
              <a:t>x</a:t>
            </a:r>
            <a:r>
              <a:rPr lang="en-US" altLang="zh-CN" sz="2000" b="1" baseline="-25000" dirty="0" smtClean="0">
                <a:latin typeface="Arial" panose="020B0604020202020204" pitchFamily="34" charset="0"/>
                <a:cs typeface="Arial" panose="020B0604020202020204" pitchFamily="34" charset="0"/>
              </a:rPr>
              <a:t> </a:t>
            </a:r>
            <a:r>
              <a:rPr lang="en-US" altLang="zh-CN" sz="2000" b="1" dirty="0" smtClean="0">
                <a:latin typeface="Arial" panose="020B0604020202020204" pitchFamily="34" charset="0"/>
                <a:cs typeface="Arial" panose="020B0604020202020204" pitchFamily="34" charset="0"/>
              </a:rPr>
              <a:t>are formed in at least 3 steps, often more</a:t>
            </a:r>
          </a:p>
          <a:p>
            <a:pPr marL="0" indent="0">
              <a:lnSpc>
                <a:spcPct val="90000"/>
              </a:lnSpc>
              <a:buFont typeface="Arial" charset="0"/>
              <a:buNone/>
            </a:pPr>
            <a:endParaRPr lang="en-US" altLang="zh-CN" sz="2400" dirty="0" smtClean="0"/>
          </a:p>
          <a:p>
            <a:pPr lvl="2">
              <a:lnSpc>
                <a:spcPct val="90000"/>
              </a:lnSpc>
            </a:pPr>
            <a:endParaRPr lang="en-US" altLang="zh-CN" sz="2000" dirty="0" smtClean="0"/>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878" y="938835"/>
            <a:ext cx="6686431" cy="4046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443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0" y="-162273"/>
            <a:ext cx="9144000" cy="1143001"/>
          </a:xfrm>
        </p:spPr>
        <p:txBody>
          <a:bodyPr/>
          <a:lstStyle/>
          <a:p>
            <a:r>
              <a:rPr lang="en-US" altLang="zh-CN" sz="3000" b="1" dirty="0" smtClean="0">
                <a:latin typeface="Arial" panose="020B0604020202020204" pitchFamily="34" charset="0"/>
                <a:cs typeface="Arial" panose="020B0604020202020204" pitchFamily="34" charset="0"/>
              </a:rPr>
              <a:t>ORGANICS IN LIQUID: PEPTIDOGLYCAN</a:t>
            </a:r>
            <a:endParaRPr lang="zh-CN" altLang="en-US" sz="3000" b="1" dirty="0" smtClean="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107504" y="836712"/>
            <a:ext cx="8964488" cy="2767729"/>
          </a:xfrm>
        </p:spPr>
        <p:txBody>
          <a:bodyPr>
            <a:noAutofit/>
          </a:bodyPr>
          <a:lstStyle/>
          <a:p>
            <a:pPr>
              <a:lnSpc>
                <a:spcPct val="12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Chains of peptidoglycan (PG) make up the cell wall bacteria</a:t>
            </a:r>
          </a:p>
          <a:p>
            <a:pPr>
              <a:lnSpc>
                <a:spcPct val="120000"/>
              </a:lnSpc>
              <a:spcBef>
                <a:spcPts val="0"/>
              </a:spcBef>
              <a:spcAft>
                <a:spcPts val="400"/>
              </a:spcAft>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MD simulations of interactions with O, OH, H</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O</a:t>
            </a:r>
            <a:r>
              <a:rPr lang="en-US" altLang="zh-CN" sz="2000" b="1" baseline="-25000" dirty="0" smtClean="0">
                <a:latin typeface="Arial" panose="020B0604020202020204" pitchFamily="34" charset="0"/>
                <a:cs typeface="Arial" panose="020B0604020202020204" pitchFamily="34" charset="0"/>
              </a:rPr>
              <a:t>2</a:t>
            </a:r>
            <a:r>
              <a:rPr lang="en-US" altLang="zh-CN" sz="2000" b="1" dirty="0" smtClean="0">
                <a:latin typeface="Arial" panose="020B0604020202020204" pitchFamily="34" charset="0"/>
                <a:cs typeface="Arial" panose="020B0604020202020204" pitchFamily="34" charset="0"/>
              </a:rPr>
              <a:t>, and O</a:t>
            </a:r>
            <a:r>
              <a:rPr lang="en-US" altLang="zh-CN" sz="2000" b="1" baseline="-25000" dirty="0" smtClean="0">
                <a:latin typeface="Arial" panose="020B0604020202020204" pitchFamily="34" charset="0"/>
                <a:cs typeface="Arial" panose="020B0604020202020204" pitchFamily="34" charset="0"/>
              </a:rPr>
              <a:t>3</a:t>
            </a:r>
            <a:r>
              <a:rPr lang="en-US" altLang="zh-CN" sz="2000" b="1" dirty="0" smtClean="0">
                <a:latin typeface="Arial" panose="020B0604020202020204" pitchFamily="34" charset="0"/>
                <a:cs typeface="Arial" panose="020B0604020202020204" pitchFamily="34" charset="0"/>
              </a:rPr>
              <a:t> provide reaction rates (M. </a:t>
            </a:r>
            <a:r>
              <a:rPr lang="en-US" altLang="zh-CN" sz="2000" b="1" dirty="0" err="1" smtClean="0">
                <a:latin typeface="Arial" panose="020B0604020202020204" pitchFamily="34" charset="0"/>
                <a:cs typeface="Arial" panose="020B0604020202020204" pitchFamily="34" charset="0"/>
              </a:rPr>
              <a:t>Yusupov</a:t>
            </a:r>
            <a:r>
              <a:rPr lang="en-US" altLang="zh-CN" sz="2000" b="1" dirty="0">
                <a:latin typeface="Arial" panose="020B0604020202020204" pitchFamily="34" charset="0"/>
                <a:cs typeface="Arial" panose="020B0604020202020204" pitchFamily="34" charset="0"/>
              </a:rPr>
              <a:t>, et al., J. Phys. Chem. </a:t>
            </a:r>
            <a:r>
              <a:rPr lang="en-US" altLang="zh-CN" sz="2000" b="1" dirty="0" smtClean="0">
                <a:latin typeface="Arial" panose="020B0604020202020204" pitchFamily="34" charset="0"/>
                <a:cs typeface="Arial" panose="020B0604020202020204" pitchFamily="34" charset="0"/>
              </a:rPr>
              <a:t>C 117, 5993 (2013))</a:t>
            </a:r>
          </a:p>
          <a:p>
            <a:pPr>
              <a:lnSpc>
                <a:spcPct val="120000"/>
              </a:lnSpc>
              <a:spcBef>
                <a:spcPts val="0"/>
              </a:spcBef>
              <a:spcAft>
                <a:spcPts val="4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Reactions with ROS </a:t>
            </a:r>
            <a:r>
              <a:rPr lang="en-US" altLang="zh-CN" sz="2000" b="1" dirty="0" smtClean="0">
                <a:latin typeface="Arial" panose="020B0604020202020204" pitchFamily="34" charset="0"/>
                <a:cs typeface="Arial" panose="020B0604020202020204" pitchFamily="34" charset="0"/>
              </a:rPr>
              <a:t>are </a:t>
            </a:r>
            <a:r>
              <a:rPr lang="en-US" altLang="zh-CN" sz="2000" b="1" dirty="0">
                <a:latin typeface="Arial" panose="020B0604020202020204" pitchFamily="34" charset="0"/>
                <a:cs typeface="Arial" panose="020B0604020202020204" pitchFamily="34" charset="0"/>
              </a:rPr>
              <a:t>categorized by </a:t>
            </a:r>
            <a:r>
              <a:rPr lang="en-US" altLang="zh-CN" sz="2000" b="1" dirty="0" smtClean="0">
                <a:latin typeface="Arial" panose="020B0604020202020204" pitchFamily="34" charset="0"/>
                <a:cs typeface="Arial" panose="020B0604020202020204" pitchFamily="34" charset="0"/>
              </a:rPr>
              <a:t>bond breaking </a:t>
            </a:r>
            <a:r>
              <a:rPr lang="en-US" altLang="zh-CN" sz="2000" b="1" dirty="0">
                <a:latin typeface="Arial" panose="020B0604020202020204" pitchFamily="34" charset="0"/>
                <a:cs typeface="Arial" panose="020B0604020202020204" pitchFamily="34" charset="0"/>
              </a:rPr>
              <a:t>(</a:t>
            </a:r>
            <a:r>
              <a:rPr lang="en-US" altLang="zh-CN" sz="2000" b="1" dirty="0" smtClean="0">
                <a:latin typeface="Arial" panose="020B0604020202020204" pitchFamily="34" charset="0"/>
                <a:cs typeface="Arial" panose="020B0604020202020204" pitchFamily="34" charset="0"/>
              </a:rPr>
              <a:t>C-O,C-C</a:t>
            </a:r>
            <a:r>
              <a:rPr lang="en-US" altLang="zh-CN" sz="2000" b="1" dirty="0">
                <a:latin typeface="Arial" panose="020B0604020202020204" pitchFamily="34" charset="0"/>
                <a:cs typeface="Arial" panose="020B0604020202020204" pitchFamily="34" charset="0"/>
              </a:rPr>
              <a:t>, </a:t>
            </a:r>
            <a:r>
              <a:rPr lang="en-US" altLang="zh-CN" sz="2000" b="1" dirty="0" smtClean="0">
                <a:latin typeface="Arial" panose="020B0604020202020204" pitchFamily="34" charset="0"/>
                <a:cs typeface="Arial" panose="020B0604020202020204" pitchFamily="34" charset="0"/>
              </a:rPr>
              <a:t>C-N</a:t>
            </a:r>
            <a:r>
              <a:rPr lang="en-US" altLang="zh-CN" sz="2000" b="1" dirty="0">
                <a:latin typeface="Arial" panose="020B0604020202020204" pitchFamily="34" charset="0"/>
                <a:cs typeface="Arial" panose="020B0604020202020204" pitchFamily="34" charset="0"/>
              </a:rPr>
              <a:t>)</a:t>
            </a:r>
          </a:p>
          <a:p>
            <a:pPr>
              <a:lnSpc>
                <a:spcPct val="120000"/>
              </a:lnSpc>
              <a:spcBef>
                <a:spcPts val="0"/>
              </a:spcBef>
              <a:spcAft>
                <a:spcPts val="400"/>
              </a:spcAft>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In this study, rates are calculated for pristine PG molecules only, subsequent reactions have higher rates (</a:t>
            </a:r>
            <a:r>
              <a:rPr lang="en-US" altLang="zh-CN" sz="2000" b="1" dirty="0">
                <a:latin typeface="Arial" panose="020B0604020202020204" pitchFamily="34" charset="0"/>
                <a:cs typeface="Arial" panose="020B0604020202020204" pitchFamily="34" charset="0"/>
                <a:sym typeface="Symbol"/>
              </a:rPr>
              <a:t></a:t>
            </a:r>
            <a:r>
              <a:rPr lang="en-US" altLang="zh-CN" sz="2000" b="1" dirty="0">
                <a:latin typeface="Arial" panose="020B0604020202020204" pitchFamily="34" charset="0"/>
                <a:cs typeface="Arial" panose="020B0604020202020204" pitchFamily="34" charset="0"/>
              </a:rPr>
              <a:t>10X).</a:t>
            </a:r>
          </a:p>
          <a:p>
            <a:pPr>
              <a:lnSpc>
                <a:spcPct val="120000"/>
              </a:lnSpc>
              <a:spcBef>
                <a:spcPts val="0"/>
              </a:spcBef>
              <a:spcAft>
                <a:spcPts val="400"/>
              </a:spcAft>
              <a:buFont typeface="Symbol" panose="05050102010706020507" pitchFamily="18" charset="2"/>
              <a:buChar char="·"/>
            </a:pPr>
            <a:endParaRPr lang="en-US" altLang="zh-CN" sz="2000" b="1" dirty="0" smtClean="0">
              <a:latin typeface="Arial" panose="020B0604020202020204" pitchFamily="34" charset="0"/>
              <a:cs typeface="Arial" panose="020B0604020202020204" pitchFamily="34" charset="0"/>
            </a:endParaRPr>
          </a:p>
          <a:p>
            <a:pPr marL="0" indent="0">
              <a:lnSpc>
                <a:spcPct val="120000"/>
              </a:lnSpc>
              <a:spcBef>
                <a:spcPts val="0"/>
              </a:spcBef>
              <a:spcAft>
                <a:spcPts val="400"/>
              </a:spcAft>
              <a:buNone/>
            </a:pPr>
            <a:endParaRPr lang="en-US" altLang="zh-CN" sz="2000" dirty="0" smtClean="0">
              <a:latin typeface="Arial" panose="020B0604020202020204" pitchFamily="34" charset="0"/>
              <a:cs typeface="Arial" panose="020B0604020202020204" pitchFamily="34" charset="0"/>
            </a:endParaRPr>
          </a:p>
          <a:p>
            <a:pPr marL="0" indent="0">
              <a:lnSpc>
                <a:spcPct val="90000"/>
              </a:lnSpc>
              <a:buNone/>
            </a:pPr>
            <a:endParaRPr lang="en-US" altLang="zh-CN" sz="2000" dirty="0" smtClean="0"/>
          </a:p>
          <a:p>
            <a:pPr lvl="2">
              <a:lnSpc>
                <a:spcPct val="90000"/>
              </a:lnSpc>
            </a:pPr>
            <a:endParaRPr lang="en-US" altLang="zh-CN" sz="2000" dirty="0" smtClean="0"/>
          </a:p>
        </p:txBody>
      </p:sp>
      <p:sp>
        <p:nvSpPr>
          <p:cNvPr id="15365" name="Line 2"/>
          <p:cNvSpPr>
            <a:spLocks noChangeShapeType="1"/>
          </p:cNvSpPr>
          <p:nvPr/>
        </p:nvSpPr>
        <p:spPr bwMode="auto">
          <a:xfrm>
            <a:off x="971550" y="836613"/>
            <a:ext cx="7467600" cy="0"/>
          </a:xfrm>
          <a:prstGeom prst="line">
            <a:avLst/>
          </a:prstGeom>
          <a:noFill/>
          <a:ln w="28575">
            <a:solidFill>
              <a:schemeClr val="tx1"/>
            </a:solidFill>
            <a:round/>
            <a:headEnd/>
            <a:tailEnd/>
          </a:ln>
        </p:spPr>
        <p:txBody>
          <a:bodyPr wrap="none" anchor="ctr"/>
          <a:lstStyle/>
          <a:p>
            <a:endParaRPr lang="en-US"/>
          </a:p>
        </p:txBody>
      </p:sp>
      <p:grpSp>
        <p:nvGrpSpPr>
          <p:cNvPr id="5" name="Group 5"/>
          <p:cNvGrpSpPr>
            <a:grpSpLocks/>
          </p:cNvGrpSpPr>
          <p:nvPr/>
        </p:nvGrpSpPr>
        <p:grpSpPr bwMode="auto">
          <a:xfrm>
            <a:off x="5373688" y="6165304"/>
            <a:ext cx="3770312" cy="582613"/>
            <a:chOff x="2953" y="3839"/>
            <a:chExt cx="2375" cy="367"/>
          </a:xfrm>
        </p:grpSpPr>
        <p:sp>
          <p:nvSpPr>
            <p:cNvPr id="6" name="Line 6"/>
            <p:cNvSpPr>
              <a:spLocks noChangeShapeType="1"/>
            </p:cNvSpPr>
            <p:nvPr/>
          </p:nvSpPr>
          <p:spPr bwMode="auto">
            <a:xfrm>
              <a:off x="2989" y="3839"/>
              <a:ext cx="2303" cy="1"/>
            </a:xfrm>
            <a:prstGeom prst="line">
              <a:avLst/>
            </a:prstGeom>
            <a:noFill/>
            <a:ln w="28575">
              <a:solidFill>
                <a:schemeClr val="tx1"/>
              </a:solidFill>
              <a:round/>
              <a:headEnd/>
              <a:tailEnd/>
            </a:ln>
            <a:effectLst/>
          </p:spPr>
          <p:txBody>
            <a:bodyPr wrap="none" anchor="ctr"/>
            <a:lstStyle/>
            <a:p>
              <a:endParaRPr lang="en-US"/>
            </a:p>
          </p:txBody>
        </p:sp>
        <p:sp>
          <p:nvSpPr>
            <p:cNvPr id="7" name="Text Box 7"/>
            <p:cNvSpPr txBox="1">
              <a:spLocks noChangeArrowheads="1"/>
            </p:cNvSpPr>
            <p:nvPr/>
          </p:nvSpPr>
          <p:spPr bwMode="auto">
            <a:xfrm>
              <a:off x="2953" y="3840"/>
              <a:ext cx="2375" cy="366"/>
            </a:xfrm>
            <a:prstGeom prst="rect">
              <a:avLst/>
            </a:prstGeom>
            <a:noFill/>
            <a:ln w="9525">
              <a:noFill/>
              <a:miter lim="800000"/>
              <a:headEnd/>
              <a:tailEnd/>
            </a:ln>
            <a:effectLst/>
          </p:spPr>
          <p:txBody>
            <a:bodyPr>
              <a:spAutoFit/>
            </a:bodyPr>
            <a:lstStyle/>
            <a:p>
              <a:pPr algn="ctr" eaLnBrk="0" hangingPunct="0">
                <a:lnSpc>
                  <a:spcPct val="100000"/>
                </a:lnSpc>
                <a:spcBef>
                  <a:spcPct val="0"/>
                </a:spcBef>
                <a:buFontTx/>
                <a:buNone/>
              </a:pPr>
              <a:r>
                <a:rPr lang="en-US" altLang="zh-CN" sz="1600" b="1" dirty="0">
                  <a:latin typeface="Arial" charset="0"/>
                </a:rPr>
                <a:t>University of Michigan</a:t>
              </a:r>
            </a:p>
            <a:p>
              <a:pPr algn="ctr" eaLnBrk="0" hangingPunct="0">
                <a:lnSpc>
                  <a:spcPct val="100000"/>
                </a:lnSpc>
                <a:spcBef>
                  <a:spcPct val="0"/>
                </a:spcBef>
                <a:buFontTx/>
                <a:buNone/>
              </a:pPr>
              <a:r>
                <a:rPr lang="en-US" altLang="zh-CN" sz="1600" b="1" dirty="0">
                  <a:latin typeface="Arial" charset="0"/>
                </a:rPr>
                <a:t>Institute for Plasma Science &amp; Engr.</a:t>
              </a:r>
            </a:p>
          </p:txBody>
        </p:sp>
      </p:grpSp>
      <p:sp>
        <p:nvSpPr>
          <p:cNvPr id="13"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02"/>
          <a:stretch/>
        </p:blipFill>
        <p:spPr bwMode="auto">
          <a:xfrm>
            <a:off x="755576" y="3356992"/>
            <a:ext cx="2952328" cy="298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454570910"/>
              </p:ext>
            </p:extLst>
          </p:nvPr>
        </p:nvGraphicFramePr>
        <p:xfrm>
          <a:off x="4283968" y="3464147"/>
          <a:ext cx="4586858" cy="2269109"/>
        </p:xfrm>
        <a:graphic>
          <a:graphicData uri="http://schemas.openxmlformats.org/drawingml/2006/table">
            <a:tbl>
              <a:tblPr>
                <a:tableStyleId>{9D7B26C5-4107-4FEC-AEDC-1716B250A1EF}</a:tableStyleId>
              </a:tblPr>
              <a:tblGrid>
                <a:gridCol w="697788"/>
                <a:gridCol w="1318436"/>
                <a:gridCol w="1246345"/>
                <a:gridCol w="1324289"/>
              </a:tblGrid>
              <a:tr h="559884">
                <a:tc gridSpan="4">
                  <a:txBody>
                    <a:bodyPr/>
                    <a:lstStyle/>
                    <a:p>
                      <a:pPr algn="ctr" fontAlgn="b"/>
                      <a:r>
                        <a:rPr lang="en-US" sz="1600" b="1" u="none" strike="noStrike" dirty="0" smtClean="0">
                          <a:effectLst/>
                          <a:latin typeface="Arial" panose="020B0604020202020204" pitchFamily="34" charset="0"/>
                          <a:cs typeface="Arial" panose="020B0604020202020204" pitchFamily="34" charset="0"/>
                        </a:rPr>
                        <a:t>Calculated Rate </a:t>
                      </a:r>
                      <a:r>
                        <a:rPr lang="en-US" sz="1600" b="1" u="none" strike="noStrike" dirty="0">
                          <a:effectLst/>
                          <a:latin typeface="Arial" panose="020B0604020202020204" pitchFamily="34" charset="0"/>
                          <a:cs typeface="Arial" panose="020B0604020202020204" pitchFamily="34" charset="0"/>
                        </a:rPr>
                        <a:t>Coefficients for </a:t>
                      </a:r>
                      <a:endParaRPr lang="en-US" sz="1600" b="1" u="none" strike="noStrike" dirty="0" smtClean="0">
                        <a:effectLst/>
                        <a:latin typeface="Arial" panose="020B0604020202020204" pitchFamily="34" charset="0"/>
                        <a:cs typeface="Arial" panose="020B0604020202020204" pitchFamily="34" charset="0"/>
                      </a:endParaRPr>
                    </a:p>
                    <a:p>
                      <a:pPr algn="ctr" fontAlgn="b"/>
                      <a:r>
                        <a:rPr lang="en-US" sz="1600" b="1" u="none" strike="noStrike" dirty="0" smtClean="0">
                          <a:effectLst/>
                          <a:latin typeface="Arial" panose="020B0604020202020204" pitchFamily="34" charset="0"/>
                          <a:cs typeface="Arial" panose="020B0604020202020204" pitchFamily="34" charset="0"/>
                        </a:rPr>
                        <a:t>Reactions </a:t>
                      </a:r>
                      <a:r>
                        <a:rPr lang="en-US" sz="1600" b="1" u="none" strike="noStrike" dirty="0">
                          <a:effectLst/>
                          <a:latin typeface="Arial" panose="020B0604020202020204" pitchFamily="34" charset="0"/>
                          <a:cs typeface="Arial" panose="020B0604020202020204" pitchFamily="34" charset="0"/>
                        </a:rPr>
                        <a:t>with Peptidoglycan [cm</a:t>
                      </a:r>
                      <a:r>
                        <a:rPr lang="en-US" sz="1600" b="1" u="none" strike="noStrike" baseline="30000" dirty="0">
                          <a:effectLst/>
                          <a:latin typeface="Arial" panose="020B0604020202020204" pitchFamily="34" charset="0"/>
                          <a:cs typeface="Arial" panose="020B0604020202020204" pitchFamily="34" charset="0"/>
                        </a:rPr>
                        <a:t>3</a:t>
                      </a:r>
                      <a:r>
                        <a:rPr lang="en-US" sz="1600" b="1" u="none" strike="noStrike" dirty="0">
                          <a:effectLst/>
                          <a:latin typeface="Arial" panose="020B0604020202020204" pitchFamily="34" charset="0"/>
                          <a:cs typeface="Arial" panose="020B0604020202020204" pitchFamily="34" charset="0"/>
                        </a:rPr>
                        <a:t>/s]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2700" cmpd="sng">
                      <a:noFill/>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41845">
                <a:tc>
                  <a:txBody>
                    <a:bodyPr/>
                    <a:lstStyle/>
                    <a:p>
                      <a:pPr algn="ctr" fontAlgn="b"/>
                      <a:r>
                        <a:rPr lang="en-US" sz="1600" u="none" strike="noStrike" dirty="0">
                          <a:effectLst/>
                          <a:latin typeface="Arial" panose="020B0604020202020204" pitchFamily="34" charset="0"/>
                          <a:cs typeface="Arial" panose="020B0604020202020204" pitchFamily="34" charset="0"/>
                        </a:rPr>
                        <a:t>Radical</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Arial" panose="020B0604020202020204" pitchFamily="34" charset="0"/>
                          <a:cs typeface="Arial" panose="020B0604020202020204" pitchFamily="34" charset="0"/>
                        </a:rPr>
                        <a:t>C-O breaking</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Arial" panose="020B0604020202020204" pitchFamily="34" charset="0"/>
                          <a:cs typeface="Arial" panose="020B0604020202020204" pitchFamily="34" charset="0"/>
                        </a:rPr>
                        <a:t>C-C breaking</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Arial" panose="020B0604020202020204" pitchFamily="34" charset="0"/>
                          <a:cs typeface="Arial" panose="020B0604020202020204" pitchFamily="34" charset="0"/>
                        </a:rPr>
                        <a:t>C-N breaking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1845">
                <a:tc>
                  <a:txBody>
                    <a:bodyPr/>
                    <a:lstStyle/>
                    <a:p>
                      <a:pPr algn="ctr" fontAlgn="b"/>
                      <a:r>
                        <a:rPr lang="en-US" sz="1600" u="none" strike="noStrike" dirty="0">
                          <a:effectLst/>
                          <a:latin typeface="Arial" panose="020B0604020202020204" pitchFamily="34" charset="0"/>
                          <a:cs typeface="Arial" panose="020B0604020202020204" pitchFamily="34" charset="0"/>
                        </a:rPr>
                        <a:t>O</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6.35</a:t>
                      </a:r>
                      <a:r>
                        <a:rPr lang="en-US" sz="1400" u="none" strike="noStrike" baseline="0" dirty="0" smtClean="0">
                          <a:effectLst/>
                          <a:latin typeface="Arial" panose="020B0604020202020204" pitchFamily="34" charset="0"/>
                          <a:cs typeface="Arial" panose="020B0604020202020204" pitchFamily="34" charset="0"/>
                        </a:rPr>
                        <a:t> ×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3.43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3.96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r>
              <a:tr h="341845">
                <a:tc>
                  <a:txBody>
                    <a:bodyPr/>
                    <a:lstStyle/>
                    <a:p>
                      <a:pPr algn="ctr" fontAlgn="b"/>
                      <a:r>
                        <a:rPr lang="en-US" sz="1600" u="none" strike="noStrike" dirty="0">
                          <a:effectLst/>
                          <a:latin typeface="Arial" panose="020B0604020202020204" pitchFamily="34" charset="0"/>
                          <a:cs typeface="Arial" panose="020B0604020202020204" pitchFamily="34" charset="0"/>
                        </a:rPr>
                        <a:t>OH</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5.42</a:t>
                      </a:r>
                      <a:r>
                        <a:rPr lang="en-US" sz="1400" u="none" strike="noStrike" baseline="0" dirty="0" smtClean="0">
                          <a:effectLst/>
                          <a:latin typeface="Arial" panose="020B0604020202020204" pitchFamily="34" charset="0"/>
                          <a:cs typeface="Arial" panose="020B0604020202020204" pitchFamily="34" charset="0"/>
                        </a:rPr>
                        <a:t> ×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2.92</a:t>
                      </a:r>
                      <a:r>
                        <a:rPr lang="en-US" sz="1400" u="none" strike="noStrike" baseline="0" dirty="0" smtClean="0">
                          <a:effectLst/>
                          <a:latin typeface="Arial" panose="020B0604020202020204" pitchFamily="34" charset="0"/>
                          <a:cs typeface="Arial" panose="020B0604020202020204" pitchFamily="34" charset="0"/>
                        </a:rPr>
                        <a:t> ×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8.20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341845">
                <a:tc>
                  <a:txBody>
                    <a:bodyPr/>
                    <a:lstStyle/>
                    <a:p>
                      <a:pPr algn="ctr" fontAlgn="b"/>
                      <a:r>
                        <a:rPr lang="en-US" sz="1600" u="none" strike="noStrike" dirty="0">
                          <a:effectLst/>
                          <a:latin typeface="Arial" panose="020B0604020202020204" pitchFamily="34" charset="0"/>
                          <a:cs typeface="Arial" panose="020B0604020202020204" pitchFamily="34" charset="0"/>
                        </a:rPr>
                        <a:t>O</a:t>
                      </a:r>
                      <a:r>
                        <a:rPr lang="en-US" sz="1600" u="none" strike="noStrike" baseline="-25000" dirty="0">
                          <a:effectLst/>
                          <a:latin typeface="Arial" panose="020B0604020202020204" pitchFamily="34" charset="0"/>
                          <a:cs typeface="Arial" panose="020B0604020202020204" pitchFamily="34" charset="0"/>
                        </a:rPr>
                        <a:t>3</a:t>
                      </a:r>
                      <a:endParaRPr lang="en-US" sz="1600" b="0" i="0" u="none" strike="noStrike" baseline="-25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4.80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2.63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4.74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341845">
                <a:tc>
                  <a:txBody>
                    <a:bodyPr/>
                    <a:lstStyle/>
                    <a:p>
                      <a:pPr algn="ctr" fontAlgn="b"/>
                      <a:r>
                        <a:rPr lang="en-US" sz="1600" u="none" strike="noStrike" dirty="0">
                          <a:effectLst/>
                          <a:latin typeface="Arial" panose="020B0604020202020204" pitchFamily="34" charset="0"/>
                          <a:cs typeface="Arial" panose="020B0604020202020204" pitchFamily="34" charset="0"/>
                        </a:rPr>
                        <a:t>H</a:t>
                      </a:r>
                      <a:r>
                        <a:rPr lang="en-US" sz="1600" u="none" strike="noStrike" baseline="-25000" dirty="0">
                          <a:effectLst/>
                          <a:latin typeface="Arial" panose="020B0604020202020204" pitchFamily="34" charset="0"/>
                          <a:cs typeface="Arial" panose="020B0604020202020204" pitchFamily="34" charset="0"/>
                        </a:rPr>
                        <a:t>2</a:t>
                      </a:r>
                      <a:r>
                        <a:rPr lang="en-US" sz="1600" u="none" strike="noStrike" dirty="0">
                          <a:effectLst/>
                          <a:latin typeface="Arial" panose="020B0604020202020204" pitchFamily="34" charset="0"/>
                          <a:cs typeface="Arial" panose="020B0604020202020204" pitchFamily="34" charset="0"/>
                        </a:rPr>
                        <a:t>O</a:t>
                      </a:r>
                      <a:r>
                        <a:rPr lang="en-US" sz="1600" u="none" strike="noStrike" baseline="-25000" dirty="0">
                          <a:effectLst/>
                          <a:latin typeface="Arial" panose="020B0604020202020204" pitchFamily="34" charset="0"/>
                          <a:cs typeface="Arial" panose="020B0604020202020204" pitchFamily="34" charset="0"/>
                        </a:rPr>
                        <a:t>2</a:t>
                      </a:r>
                      <a:endParaRPr lang="en-US" sz="1600" b="0" i="0" u="none" strike="noStrike" baseline="-25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2.32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1.55 </a:t>
                      </a:r>
                      <a:r>
                        <a:rPr lang="en-US" sz="1400" u="none" strike="noStrike" baseline="0" dirty="0" smtClean="0">
                          <a:effectLst/>
                          <a:latin typeface="Arial" panose="020B0604020202020204" pitchFamily="34" charset="0"/>
                          <a:cs typeface="Arial" panose="020B0604020202020204" pitchFamily="34" charset="0"/>
                        </a:rPr>
                        <a:t>× 10</a:t>
                      </a:r>
                      <a:r>
                        <a:rPr lang="en-US" sz="1400" u="none" strike="noStrike" baseline="30000" dirty="0" smtClean="0">
                          <a:effectLst/>
                          <a:latin typeface="Arial" panose="020B0604020202020204" pitchFamily="34" charset="0"/>
                          <a:cs typeface="Arial" panose="020B0604020202020204" pitchFamily="34" charset="0"/>
                        </a:rPr>
                        <a:t>-10</a:t>
                      </a:r>
                      <a:endParaRPr lang="en-US" sz="14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u="none" strike="noStrike" dirty="0">
                          <a:effectLst/>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63" t="72183" r="72104" b="4581"/>
          <a:stretch/>
        </p:blipFill>
        <p:spPr bwMode="auto">
          <a:xfrm>
            <a:off x="899592" y="5517232"/>
            <a:ext cx="1049597" cy="109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内容占位符 2"/>
          <p:cNvSpPr txBox="1">
            <a:spLocks/>
          </p:cNvSpPr>
          <p:nvPr/>
        </p:nvSpPr>
        <p:spPr bwMode="auto">
          <a:xfrm>
            <a:off x="2267744" y="3501008"/>
            <a:ext cx="1922934" cy="1046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spcBef>
                <a:spcPts val="0"/>
              </a:spcBef>
              <a:spcAft>
                <a:spcPts val="400"/>
              </a:spcAft>
              <a:buNone/>
            </a:pPr>
            <a:r>
              <a:rPr lang="en-US" altLang="zh-CN" sz="2000" b="1" dirty="0" smtClean="0">
                <a:latin typeface="Arial" panose="020B0604020202020204" pitchFamily="34" charset="0"/>
                <a:cs typeface="Arial" panose="020B0604020202020204" pitchFamily="34" charset="0"/>
              </a:rPr>
              <a:t>Peptidoglycan (PG)</a:t>
            </a:r>
            <a:endParaRPr lang="en-US" altLang="zh-CN" sz="2000" dirty="0" smtClean="0">
              <a:latin typeface="Arial" panose="020B0604020202020204" pitchFamily="34" charset="0"/>
              <a:cs typeface="Arial" panose="020B0604020202020204" pitchFamily="34" charset="0"/>
            </a:endParaRPr>
          </a:p>
          <a:p>
            <a:pPr marL="0" indent="0" algn="ctr">
              <a:lnSpc>
                <a:spcPct val="90000"/>
              </a:lnSpc>
              <a:buFont typeface="Arial" charset="0"/>
              <a:buNone/>
            </a:pPr>
            <a:endParaRPr lang="en-US" altLang="zh-CN" sz="2000" dirty="0" smtClean="0"/>
          </a:p>
          <a:p>
            <a:pPr lvl="2" algn="ctr">
              <a:lnSpc>
                <a:spcPct val="90000"/>
              </a:lnSpc>
            </a:pPr>
            <a:endParaRPr lang="en-US" altLang="zh-CN" sz="2000" dirty="0" smtClean="0"/>
          </a:p>
        </p:txBody>
      </p:sp>
    </p:spTree>
    <p:extLst>
      <p:ext uri="{BB962C8B-B14F-4D97-AF65-F5344CB8AC3E}">
        <p14:creationId xmlns:p14="http://schemas.microsoft.com/office/powerpoint/2010/main" val="173129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228600" y="152400"/>
            <a:ext cx="868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3000" b="1" dirty="0">
                <a:solidFill>
                  <a:srgbClr val="000000"/>
                </a:solidFill>
                <a:cs typeface="Times New Roman" pitchFamily="18" charset="0"/>
              </a:rPr>
              <a:t>MODELING PLATFORM: </a:t>
            </a:r>
            <a:r>
              <a:rPr lang="en-US" altLang="en-US" sz="3000" b="1" i="1" dirty="0" smtClean="0">
                <a:solidFill>
                  <a:srgbClr val="000000"/>
                </a:solidFill>
                <a:cs typeface="Times New Roman" pitchFamily="18" charset="0"/>
              </a:rPr>
              <a:t>GlobalKIN</a:t>
            </a:r>
            <a:endParaRPr lang="en-US" altLang="en-US" sz="3000" b="1" i="1" dirty="0">
              <a:solidFill>
                <a:srgbClr val="000000"/>
              </a:solidFill>
              <a:cs typeface="Times New Roman" pitchFamily="18" charset="0"/>
            </a:endParaRPr>
          </a:p>
        </p:txBody>
      </p:sp>
      <p:sp>
        <p:nvSpPr>
          <p:cNvPr id="9219" name="Line 3"/>
          <p:cNvSpPr>
            <a:spLocks noChangeShapeType="1"/>
          </p:cNvSpPr>
          <p:nvPr/>
        </p:nvSpPr>
        <p:spPr bwMode="auto">
          <a:xfrm>
            <a:off x="457200" y="692696"/>
            <a:ext cx="830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0" name="Text Box 13"/>
          <p:cNvSpPr txBox="1">
            <a:spLocks noChangeArrowheads="1"/>
          </p:cNvSpPr>
          <p:nvPr/>
        </p:nvSpPr>
        <p:spPr bwMode="auto">
          <a:xfrm>
            <a:off x="228600" y="836712"/>
            <a:ext cx="8610600" cy="52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50000"/>
              </a:spcAft>
              <a:buFont typeface="Symbol" pitchFamily="18" charset="2"/>
              <a:buChar char="·"/>
            </a:pPr>
            <a:r>
              <a:rPr lang="en-US" altLang="en-US" sz="2000" b="1" dirty="0" smtClean="0"/>
              <a:t>Plasma is a well-stirred reactor</a:t>
            </a:r>
          </a:p>
          <a:p>
            <a:pPr>
              <a:buFont typeface="Symbol" panose="05050102010706020507" pitchFamily="18" charset="2"/>
              <a:buChar char="·"/>
            </a:pPr>
            <a:r>
              <a:rPr lang="en-US" altLang="zh-CN" sz="2000" b="1" dirty="0">
                <a:latin typeface="Arial" panose="020B0604020202020204" pitchFamily="34" charset="0"/>
                <a:cs typeface="Arial" panose="020B0604020202020204" pitchFamily="34" charset="0"/>
              </a:rPr>
              <a:t>Electron temperature:</a:t>
            </a:r>
          </a:p>
          <a:p>
            <a:pPr>
              <a:buFont typeface="Symbol" panose="05050102010706020507" pitchFamily="18" charset="2"/>
              <a:buChar char="·"/>
            </a:pPr>
            <a:endParaRPr lang="en-US" altLang="zh-CN" sz="2000" b="1" dirty="0">
              <a:latin typeface="Arial" panose="020B0604020202020204" pitchFamily="34" charset="0"/>
              <a:cs typeface="Arial" panose="020B0604020202020204" pitchFamily="34" charset="0"/>
            </a:endParaRPr>
          </a:p>
          <a:p>
            <a:pPr marL="0" indent="0">
              <a:buNone/>
            </a:pPr>
            <a:r>
              <a:rPr lang="en-US" altLang="zh-CN" sz="2000" b="1" dirty="0">
                <a:latin typeface="Arial" panose="020B0604020202020204" pitchFamily="34" charset="0"/>
                <a:cs typeface="Arial" panose="020B0604020202020204" pitchFamily="34" charset="0"/>
              </a:rPr>
              <a:t> </a:t>
            </a:r>
          </a:p>
          <a:p>
            <a:pPr marL="0" indent="0">
              <a:buNone/>
            </a:pPr>
            <a:endParaRPr lang="en-US" altLang="zh-CN" sz="900" b="1" dirty="0" smtClean="0">
              <a:latin typeface="Arial" panose="020B0604020202020204" pitchFamily="34" charset="0"/>
              <a:cs typeface="Arial" panose="020B0604020202020204" pitchFamily="34" charset="0"/>
            </a:endParaRPr>
          </a:p>
          <a:p>
            <a:pPr>
              <a:buFont typeface="Symbol" panose="05050102010706020507" pitchFamily="18" charset="2"/>
              <a:buChar char="·"/>
            </a:pPr>
            <a:r>
              <a:rPr lang="en-US" altLang="zh-CN" sz="2000" b="1" dirty="0" smtClean="0">
                <a:latin typeface="Arial" panose="020B0604020202020204" pitchFamily="34" charset="0"/>
                <a:cs typeface="Arial" panose="020B0604020202020204" pitchFamily="34" charset="0"/>
              </a:rPr>
              <a:t>Species </a:t>
            </a:r>
            <a:r>
              <a:rPr lang="en-US" altLang="zh-CN" sz="2000" b="1" dirty="0">
                <a:latin typeface="Arial" panose="020B0604020202020204" pitchFamily="34" charset="0"/>
                <a:cs typeface="Arial" panose="020B0604020202020204" pitchFamily="34" charset="0"/>
              </a:rPr>
              <a:t>densities:</a:t>
            </a:r>
          </a:p>
          <a:p>
            <a:pPr>
              <a:buFont typeface="Symbol" panose="05050102010706020507" pitchFamily="18" charset="2"/>
              <a:buChar char="·"/>
            </a:pPr>
            <a:endParaRPr lang="en-US" altLang="zh-CN" sz="2000" b="1" dirty="0">
              <a:latin typeface="Arial" panose="020B0604020202020204" pitchFamily="34" charset="0"/>
              <a:cs typeface="Arial" panose="020B0604020202020204" pitchFamily="34" charset="0"/>
            </a:endParaRPr>
          </a:p>
          <a:p>
            <a:pPr>
              <a:buFont typeface="Symbol" panose="05050102010706020507" pitchFamily="18" charset="2"/>
              <a:buChar char="·"/>
            </a:pPr>
            <a:endParaRPr lang="en-US" altLang="zh-CN" sz="2000" b="1" dirty="0">
              <a:latin typeface="Arial" panose="020B0604020202020204" pitchFamily="34" charset="0"/>
              <a:cs typeface="Arial" panose="020B0604020202020204" pitchFamily="34" charset="0"/>
            </a:endParaRPr>
          </a:p>
          <a:p>
            <a:pPr>
              <a:buFont typeface="Symbol" panose="05050102010706020507" pitchFamily="18" charset="2"/>
              <a:buChar char="·"/>
            </a:pPr>
            <a:endParaRPr lang="en-US" altLang="zh-CN" sz="2000" b="1" dirty="0">
              <a:latin typeface="Arial" panose="020B0604020202020204" pitchFamily="34" charset="0"/>
              <a:cs typeface="Arial" panose="020B0604020202020204" pitchFamily="34" charset="0"/>
            </a:endParaRPr>
          </a:p>
          <a:p>
            <a:pPr marL="0" indent="0">
              <a:buNone/>
            </a:pPr>
            <a:endParaRPr lang="en-US" altLang="en-US" sz="2000" b="1" dirty="0" smtClean="0"/>
          </a:p>
          <a:p>
            <a:pPr eaLnBrk="1" hangingPunct="1">
              <a:spcBef>
                <a:spcPct val="0"/>
              </a:spcBef>
              <a:spcAft>
                <a:spcPct val="50000"/>
              </a:spcAft>
              <a:buFont typeface="Symbol" pitchFamily="18" charset="2"/>
              <a:buChar char="·"/>
            </a:pPr>
            <a:endParaRPr lang="en-US" altLang="en-US" sz="2000" b="1" dirty="0" smtClean="0"/>
          </a:p>
          <a:p>
            <a:pPr eaLnBrk="1" hangingPunct="1">
              <a:spcBef>
                <a:spcPct val="0"/>
              </a:spcBef>
              <a:spcAft>
                <a:spcPct val="50000"/>
              </a:spcAft>
              <a:buFont typeface="Symbol" pitchFamily="18" charset="2"/>
              <a:buChar char="·"/>
            </a:pPr>
            <a:endParaRPr lang="en-US" altLang="en-US" sz="2000" b="1" dirty="0"/>
          </a:p>
          <a:p>
            <a:pPr eaLnBrk="1" hangingPunct="1">
              <a:spcBef>
                <a:spcPct val="0"/>
              </a:spcBef>
              <a:spcAft>
                <a:spcPct val="50000"/>
              </a:spcAft>
              <a:buFont typeface="Symbol" pitchFamily="18" charset="2"/>
              <a:buChar char="·"/>
            </a:pPr>
            <a:r>
              <a:rPr lang="en-US" altLang="en-US" sz="2000" b="1" dirty="0" smtClean="0"/>
              <a:t>Diffusion with multiple surfaces having unique sticking coefficients (</a:t>
            </a:r>
            <a:r>
              <a:rPr lang="en-US" altLang="en-US" sz="2000" b="1" i="1" dirty="0" smtClean="0"/>
              <a:t>S</a:t>
            </a:r>
            <a:r>
              <a:rPr lang="en-US" altLang="en-US" sz="2000" b="1" i="1" baseline="-25000" dirty="0" smtClean="0"/>
              <a:t>im</a:t>
            </a:r>
            <a:r>
              <a:rPr lang="en-US" altLang="en-US" sz="2000" b="1" dirty="0" smtClean="0"/>
              <a:t>) and return fractions (</a:t>
            </a:r>
            <a:r>
              <a:rPr lang="en-US" altLang="en-US" sz="2000" b="1" i="1" dirty="0" err="1" smtClean="0"/>
              <a:t>g</a:t>
            </a:r>
            <a:r>
              <a:rPr lang="en-US" altLang="en-US" sz="2000" b="1" i="1" baseline="-25000" dirty="0" err="1" smtClean="0"/>
              <a:t>ikm</a:t>
            </a:r>
            <a:r>
              <a:rPr lang="en-US" altLang="en-US" sz="2000" b="1" dirty="0"/>
              <a:t>)</a:t>
            </a:r>
            <a:r>
              <a:rPr lang="en-US" altLang="en-US" sz="2000" b="1" dirty="0" smtClean="0"/>
              <a:t> for each species.</a:t>
            </a:r>
          </a:p>
          <a:p>
            <a:pPr eaLnBrk="1" hangingPunct="1">
              <a:spcBef>
                <a:spcPct val="0"/>
              </a:spcBef>
              <a:spcAft>
                <a:spcPct val="50000"/>
              </a:spcAft>
              <a:buFont typeface="Symbol" pitchFamily="18" charset="2"/>
              <a:buChar char="·"/>
            </a:pPr>
            <a:r>
              <a:rPr lang="en-US" altLang="en-US" sz="2000" b="1" dirty="0" smtClean="0"/>
              <a:t>Circuit module, plug flow, and a surface kinetics modules.</a:t>
            </a:r>
            <a:endParaRPr lang="en-US" altLang="en-US" sz="2000" b="1" dirty="0"/>
          </a:p>
        </p:txBody>
      </p:sp>
      <p:sp>
        <p:nvSpPr>
          <p:cNvPr id="9224" name="Rectangle 16"/>
          <p:cNvSpPr>
            <a:spLocks noChangeArrowheads="1"/>
          </p:cNvSpPr>
          <p:nvPr/>
        </p:nvSpPr>
        <p:spPr bwMode="auto">
          <a:xfrm>
            <a:off x="0" y="-182563"/>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b="1"/>
          </a:p>
        </p:txBody>
      </p:sp>
      <p:sp>
        <p:nvSpPr>
          <p:cNvPr id="9225" name="Rectangle 18"/>
          <p:cNvSpPr>
            <a:spLocks noChangeArrowheads="1"/>
          </p:cNvSpPr>
          <p:nvPr/>
        </p:nvSpPr>
        <p:spPr bwMode="auto">
          <a:xfrm>
            <a:off x="0" y="31321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b="1"/>
          </a:p>
        </p:txBody>
      </p:sp>
      <p:grpSp>
        <p:nvGrpSpPr>
          <p:cNvPr id="9227" name="Group 10"/>
          <p:cNvGrpSpPr>
            <a:grpSpLocks/>
          </p:cNvGrpSpPr>
          <p:nvPr/>
        </p:nvGrpSpPr>
        <p:grpSpPr bwMode="auto">
          <a:xfrm>
            <a:off x="5335588" y="6151563"/>
            <a:ext cx="3770312" cy="582612"/>
            <a:chOff x="2953" y="3839"/>
            <a:chExt cx="2375" cy="367"/>
          </a:xfrm>
        </p:grpSpPr>
        <p:sp>
          <p:nvSpPr>
            <p:cNvPr id="9229" name="Line 11"/>
            <p:cNvSpPr>
              <a:spLocks noChangeShapeType="1"/>
            </p:cNvSpPr>
            <p:nvPr/>
          </p:nvSpPr>
          <p:spPr bwMode="auto">
            <a:xfrm>
              <a:off x="2989" y="3839"/>
              <a:ext cx="2303"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0" name="Text Box 12"/>
            <p:cNvSpPr txBox="1">
              <a:spLocks noChangeArrowheads="1"/>
            </p:cNvSpPr>
            <p:nvPr/>
          </p:nvSpPr>
          <p:spPr bwMode="auto">
            <a:xfrm>
              <a:off x="2953" y="3840"/>
              <a:ext cx="237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zh-CN" sz="1600" b="1">
                  <a:ea typeface="SimSun" pitchFamily="2" charset="-122"/>
                </a:rPr>
                <a:t>University of Michigan</a:t>
              </a:r>
            </a:p>
            <a:p>
              <a:pPr algn="ctr">
                <a:spcBef>
                  <a:spcPct val="0"/>
                </a:spcBef>
                <a:buFontTx/>
                <a:buNone/>
              </a:pPr>
              <a:r>
                <a:rPr lang="en-US" altLang="zh-CN" sz="1600" b="1">
                  <a:ea typeface="SimSun" pitchFamily="2" charset="-122"/>
                </a:rPr>
                <a:t>Institute for Plasma Science &amp; Engr.</a:t>
              </a:r>
            </a:p>
          </p:txBody>
        </p:sp>
      </p:grpSp>
      <p:sp>
        <p:nvSpPr>
          <p:cNvPr id="11"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graphicFrame>
        <p:nvGraphicFramePr>
          <p:cNvPr id="2" name="Object 1"/>
          <p:cNvGraphicFramePr>
            <a:graphicFrameLocks noChangeAspect="1"/>
          </p:cNvGraphicFramePr>
          <p:nvPr>
            <p:extLst>
              <p:ext uri="{D42A27DB-BD31-4B8C-83A1-F6EECF244321}">
                <p14:modId xmlns:p14="http://schemas.microsoft.com/office/powerpoint/2010/main" val="517882474"/>
              </p:ext>
            </p:extLst>
          </p:nvPr>
        </p:nvGraphicFramePr>
        <p:xfrm>
          <a:off x="845343" y="1772816"/>
          <a:ext cx="7377113" cy="915988"/>
        </p:xfrm>
        <a:graphic>
          <a:graphicData uri="http://schemas.openxmlformats.org/presentationml/2006/ole">
            <mc:AlternateContent xmlns:mc="http://schemas.openxmlformats.org/markup-compatibility/2006">
              <mc:Choice xmlns:v="urn:schemas-microsoft-com:vml" Requires="v">
                <p:oleObj spid="_x0000_s20013" name="Equation" r:id="rId4" imgW="3873240" imgH="482400" progId="Equation.3">
                  <p:embed/>
                </p:oleObj>
              </mc:Choice>
              <mc:Fallback>
                <p:oleObj name="Equation" r:id="rId4" imgW="3873240" imgH="4824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343" y="1772816"/>
                        <a:ext cx="73771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42681274"/>
              </p:ext>
            </p:extLst>
          </p:nvPr>
        </p:nvGraphicFramePr>
        <p:xfrm>
          <a:off x="683568" y="2780928"/>
          <a:ext cx="6915150" cy="1916113"/>
        </p:xfrm>
        <a:graphic>
          <a:graphicData uri="http://schemas.openxmlformats.org/presentationml/2006/ole">
            <mc:AlternateContent xmlns:mc="http://schemas.openxmlformats.org/markup-compatibility/2006">
              <mc:Choice xmlns:v="urn:schemas-microsoft-com:vml" Requires="v">
                <p:oleObj spid="_x0000_s20014" name="Equation" r:id="rId6" imgW="3771720" imgH="990360" progId="Equation.3">
                  <p:embed/>
                </p:oleObj>
              </mc:Choice>
              <mc:Fallback>
                <p:oleObj name="Equation" r:id="rId6" imgW="3771720" imgH="990360" progId="Equation.3">
                  <p:embed/>
                  <p:pic>
                    <p:nvPicPr>
                      <p:cNvPr id="0" name="Object 15"/>
                      <p:cNvPicPr>
                        <a:picLocks noChangeAspect="1" noChangeArrowheads="1"/>
                      </p:cNvPicPr>
                      <p:nvPr/>
                    </p:nvPicPr>
                    <p:blipFill>
                      <a:blip r:embed="rId7"/>
                      <a:srcRect/>
                      <a:stretch>
                        <a:fillRect/>
                      </a:stretch>
                    </p:blipFill>
                    <p:spPr bwMode="auto">
                      <a:xfrm>
                        <a:off x="683568" y="2780928"/>
                        <a:ext cx="6915150" cy="191611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803507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3"/>
          <p:cNvSpPr>
            <a:spLocks noChangeShapeType="1"/>
          </p:cNvSpPr>
          <p:nvPr/>
        </p:nvSpPr>
        <p:spPr bwMode="auto">
          <a:xfrm>
            <a:off x="457200" y="620688"/>
            <a:ext cx="830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3" name="Text Box 8"/>
          <p:cNvSpPr txBox="1">
            <a:spLocks noChangeArrowheads="1"/>
          </p:cNvSpPr>
          <p:nvPr/>
        </p:nvSpPr>
        <p:spPr bwMode="auto">
          <a:xfrm>
            <a:off x="4403725" y="2555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400">
              <a:latin typeface="Times New Roman" pitchFamily="18" charset="0"/>
            </a:endParaRPr>
          </a:p>
        </p:txBody>
      </p:sp>
      <p:sp>
        <p:nvSpPr>
          <p:cNvPr id="10247" name="Rectangle 16"/>
          <p:cNvSpPr>
            <a:spLocks noChangeArrowheads="1"/>
          </p:cNvSpPr>
          <p:nvPr/>
        </p:nvSpPr>
        <p:spPr bwMode="auto">
          <a:xfrm>
            <a:off x="0" y="-182563"/>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b="1"/>
          </a:p>
        </p:txBody>
      </p:sp>
      <p:sp>
        <p:nvSpPr>
          <p:cNvPr id="10248" name="Rectangle 18"/>
          <p:cNvSpPr>
            <a:spLocks noChangeArrowheads="1"/>
          </p:cNvSpPr>
          <p:nvPr/>
        </p:nvSpPr>
        <p:spPr bwMode="auto">
          <a:xfrm>
            <a:off x="0" y="3055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b="1"/>
          </a:p>
        </p:txBody>
      </p:sp>
      <p:sp>
        <p:nvSpPr>
          <p:cNvPr id="10251" name="Text Box 5"/>
          <p:cNvSpPr txBox="1">
            <a:spLocks noChangeArrowheads="1"/>
          </p:cNvSpPr>
          <p:nvPr/>
        </p:nvSpPr>
        <p:spPr bwMode="auto">
          <a:xfrm>
            <a:off x="228600" y="112857"/>
            <a:ext cx="868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3000" b="1" i="1" dirty="0" err="1">
                <a:solidFill>
                  <a:srgbClr val="000000"/>
                </a:solidFill>
                <a:cs typeface="Times New Roman" pitchFamily="18" charset="0"/>
              </a:rPr>
              <a:t>GlobalKIN</a:t>
            </a:r>
            <a:r>
              <a:rPr lang="en-US" altLang="en-US" sz="3000" b="1" i="1" dirty="0">
                <a:solidFill>
                  <a:srgbClr val="000000"/>
                </a:solidFill>
                <a:cs typeface="Times New Roman" pitchFamily="18" charset="0"/>
              </a:rPr>
              <a:t> </a:t>
            </a:r>
            <a:r>
              <a:rPr lang="en-US" altLang="en-US" sz="3000" b="1" dirty="0">
                <a:solidFill>
                  <a:srgbClr val="000000"/>
                </a:solidFill>
                <a:cs typeface="Times New Roman" pitchFamily="18" charset="0"/>
              </a:rPr>
              <a:t>LIQUID MODULE</a:t>
            </a:r>
          </a:p>
        </p:txBody>
      </p:sp>
      <p:grpSp>
        <p:nvGrpSpPr>
          <p:cNvPr id="10252" name="Group 10"/>
          <p:cNvGrpSpPr>
            <a:grpSpLocks/>
          </p:cNvGrpSpPr>
          <p:nvPr/>
        </p:nvGrpSpPr>
        <p:grpSpPr bwMode="auto">
          <a:xfrm>
            <a:off x="5335588" y="6151563"/>
            <a:ext cx="3770312" cy="582612"/>
            <a:chOff x="2953" y="3839"/>
            <a:chExt cx="2375" cy="367"/>
          </a:xfrm>
        </p:grpSpPr>
        <p:sp>
          <p:nvSpPr>
            <p:cNvPr id="10254" name="Line 11"/>
            <p:cNvSpPr>
              <a:spLocks noChangeShapeType="1"/>
            </p:cNvSpPr>
            <p:nvPr/>
          </p:nvSpPr>
          <p:spPr bwMode="auto">
            <a:xfrm>
              <a:off x="2989" y="3839"/>
              <a:ext cx="2303"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 name="Text Box 12"/>
            <p:cNvSpPr txBox="1">
              <a:spLocks noChangeArrowheads="1"/>
            </p:cNvSpPr>
            <p:nvPr/>
          </p:nvSpPr>
          <p:spPr bwMode="auto">
            <a:xfrm>
              <a:off x="2953" y="3840"/>
              <a:ext cx="237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zh-CN" sz="1600" b="1">
                  <a:ea typeface="SimSun" pitchFamily="2" charset="-122"/>
                </a:rPr>
                <a:t>University of Michigan</a:t>
              </a:r>
            </a:p>
            <a:p>
              <a:pPr algn="ctr">
                <a:spcBef>
                  <a:spcPct val="0"/>
                </a:spcBef>
                <a:buFontTx/>
                <a:buNone/>
              </a:pPr>
              <a:r>
                <a:rPr lang="en-US" altLang="zh-CN" sz="1600" b="1">
                  <a:ea typeface="SimSun" pitchFamily="2" charset="-122"/>
                </a:rPr>
                <a:t>Institute for Plasma Science &amp; Engr.</a:t>
              </a:r>
            </a:p>
          </p:txBody>
        </p:sp>
      </p:grpSp>
      <p:sp>
        <p:nvSpPr>
          <p:cNvPr id="17" name="Text Box 11"/>
          <p:cNvSpPr txBox="1">
            <a:spLocks noChangeArrowheads="1"/>
          </p:cNvSpPr>
          <p:nvPr/>
        </p:nvSpPr>
        <p:spPr bwMode="auto">
          <a:xfrm>
            <a:off x="107656" y="6510513"/>
            <a:ext cx="860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smtClean="0"/>
              <a:t>ISPC </a:t>
            </a:r>
            <a:r>
              <a:rPr lang="en-US" sz="1000" dirty="0"/>
              <a:t>2015</a:t>
            </a:r>
          </a:p>
        </p:txBody>
      </p:sp>
      <p:sp>
        <p:nvSpPr>
          <p:cNvPr id="18" name="Text Box 13"/>
          <p:cNvSpPr txBox="1">
            <a:spLocks noChangeArrowheads="1"/>
          </p:cNvSpPr>
          <p:nvPr/>
        </p:nvSpPr>
        <p:spPr bwMode="auto">
          <a:xfrm>
            <a:off x="179512" y="773405"/>
            <a:ext cx="8856983"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buFont typeface="Symbol" pitchFamily="18" charset="2"/>
              <a:buChar char="·"/>
              <a:defRPr/>
            </a:pPr>
            <a:r>
              <a:rPr lang="en-US" sz="2000" b="1" dirty="0" smtClean="0"/>
              <a:t>Liquid is treated as separate "zone" with its own reaction mechanism.</a:t>
            </a:r>
          </a:p>
          <a:p>
            <a:pPr eaLnBrk="1" hangingPunct="1">
              <a:lnSpc>
                <a:spcPct val="100000"/>
              </a:lnSpc>
              <a:spcBef>
                <a:spcPts val="0"/>
              </a:spcBef>
              <a:spcAft>
                <a:spcPts val="600"/>
              </a:spcAft>
              <a:buFont typeface="Symbol" pitchFamily="18" charset="2"/>
              <a:buChar char="·"/>
              <a:defRPr/>
            </a:pPr>
            <a:r>
              <a:rPr lang="en-US" sz="2000" b="1" dirty="0" smtClean="0"/>
              <a:t>Transport from gas to liquid is through an interfacial surface.</a:t>
            </a:r>
          </a:p>
          <a:p>
            <a:pPr eaLnBrk="1" hangingPunct="1">
              <a:lnSpc>
                <a:spcPct val="100000"/>
              </a:lnSpc>
              <a:spcAft>
                <a:spcPts val="600"/>
              </a:spcAft>
              <a:buFont typeface="Symbol" pitchFamily="18" charset="2"/>
              <a:buChar char="·"/>
              <a:defRPr/>
            </a:pPr>
            <a:r>
              <a:rPr lang="en-US" sz="2000" b="1" dirty="0" smtClean="0"/>
              <a:t>From gas plasma’s perspective, interface is analogous to a reactive surface, with a sticking coefficient and a return flux.</a:t>
            </a:r>
          </a:p>
          <a:p>
            <a:pPr eaLnBrk="1" hangingPunct="1">
              <a:lnSpc>
                <a:spcPct val="100000"/>
              </a:lnSpc>
              <a:spcAft>
                <a:spcPts val="600"/>
              </a:spcAft>
              <a:buFont typeface="Symbol" pitchFamily="18" charset="2"/>
              <a:buChar char="·"/>
              <a:defRPr/>
            </a:pPr>
            <a:endParaRPr lang="en-US" sz="2000" b="1" dirty="0"/>
          </a:p>
          <a:p>
            <a:pPr eaLnBrk="1" hangingPunct="1">
              <a:lnSpc>
                <a:spcPct val="100000"/>
              </a:lnSpc>
              <a:spcAft>
                <a:spcPts val="600"/>
              </a:spcAft>
              <a:buFont typeface="Symbol" pitchFamily="18" charset="2"/>
              <a:buChar char="·"/>
              <a:defRPr/>
            </a:pPr>
            <a:endParaRPr lang="en-US" sz="2000" b="1" dirty="0" smtClean="0"/>
          </a:p>
          <a:p>
            <a:pPr eaLnBrk="1" hangingPunct="1">
              <a:lnSpc>
                <a:spcPct val="100000"/>
              </a:lnSpc>
              <a:spcAft>
                <a:spcPts val="600"/>
              </a:spcAft>
              <a:buFont typeface="Symbol" pitchFamily="18" charset="2"/>
              <a:buChar char="·"/>
              <a:defRPr/>
            </a:pPr>
            <a:endParaRPr lang="en-US" sz="2000" b="1" dirty="0"/>
          </a:p>
          <a:p>
            <a:pPr eaLnBrk="1" hangingPunct="1">
              <a:lnSpc>
                <a:spcPct val="100000"/>
              </a:lnSpc>
              <a:spcAft>
                <a:spcPts val="600"/>
              </a:spcAft>
              <a:buFont typeface="Symbol" pitchFamily="18" charset="2"/>
              <a:buChar char="·"/>
              <a:defRPr/>
            </a:pPr>
            <a:endParaRPr lang="en-US" sz="2000" b="1" dirty="0" smtClean="0"/>
          </a:p>
          <a:p>
            <a:pPr eaLnBrk="1" hangingPunct="1">
              <a:lnSpc>
                <a:spcPct val="100000"/>
              </a:lnSpc>
              <a:spcAft>
                <a:spcPts val="600"/>
              </a:spcAft>
              <a:buFont typeface="Symbol" pitchFamily="18" charset="2"/>
              <a:buChar char="·"/>
              <a:defRPr/>
            </a:pPr>
            <a:endParaRPr lang="en-US" sz="2000" b="1" dirty="0"/>
          </a:p>
          <a:p>
            <a:pPr marL="0" indent="0" eaLnBrk="1" hangingPunct="1">
              <a:lnSpc>
                <a:spcPct val="100000"/>
              </a:lnSpc>
              <a:spcAft>
                <a:spcPts val="600"/>
              </a:spcAft>
              <a:defRPr/>
            </a:pPr>
            <a:endParaRPr lang="en-US" sz="2000" b="1" dirty="0"/>
          </a:p>
          <a:p>
            <a:pPr marL="0" indent="0" eaLnBrk="1" hangingPunct="1">
              <a:lnSpc>
                <a:spcPct val="100000"/>
              </a:lnSpc>
              <a:spcAft>
                <a:spcPts val="600"/>
              </a:spcAft>
              <a:defRPr/>
            </a:pPr>
            <a:endParaRPr lang="en-US" sz="2000" b="1" dirty="0" smtClean="0"/>
          </a:p>
          <a:p>
            <a:pPr marL="285750" lvl="1" eaLnBrk="1" hangingPunct="1">
              <a:lnSpc>
                <a:spcPct val="100000"/>
              </a:lnSpc>
              <a:spcBef>
                <a:spcPts val="0"/>
              </a:spcBef>
              <a:spcAft>
                <a:spcPts val="600"/>
              </a:spcAft>
              <a:buFont typeface="Symbol" pitchFamily="18" charset="2"/>
              <a:buChar char="·"/>
              <a:defRPr/>
            </a:pPr>
            <a:r>
              <a:rPr lang="en-US" sz="2000" b="1" dirty="0" smtClean="0"/>
              <a:t>All charged </a:t>
            </a:r>
            <a:r>
              <a:rPr lang="en-US" sz="2000" b="1" dirty="0"/>
              <a:t>species </a:t>
            </a:r>
            <a:r>
              <a:rPr lang="en-US" sz="2000" b="1" dirty="0" smtClean="0"/>
              <a:t>diffusing to liquid </a:t>
            </a:r>
            <a:r>
              <a:rPr lang="en-US" sz="2000" b="1" dirty="0"/>
              <a:t>surface </a:t>
            </a:r>
            <a:r>
              <a:rPr lang="en-US" sz="2000" b="1" dirty="0" smtClean="0"/>
              <a:t>solvate.</a:t>
            </a:r>
          </a:p>
          <a:p>
            <a:pPr marL="285750" lvl="1" eaLnBrk="1" hangingPunct="1">
              <a:lnSpc>
                <a:spcPct val="100000"/>
              </a:lnSpc>
              <a:spcBef>
                <a:spcPts val="0"/>
              </a:spcBef>
              <a:spcAft>
                <a:spcPts val="600"/>
              </a:spcAft>
              <a:buFont typeface="Symbol" pitchFamily="18" charset="2"/>
              <a:buChar char="·"/>
              <a:defRPr/>
            </a:pPr>
            <a:r>
              <a:rPr lang="en-US" sz="2000" b="1" dirty="0" smtClean="0"/>
              <a:t>Water evaporates into gas phase. </a:t>
            </a:r>
          </a:p>
          <a:p>
            <a:pPr marL="285750" lvl="1" eaLnBrk="1" hangingPunct="1">
              <a:lnSpc>
                <a:spcPct val="100000"/>
              </a:lnSpc>
              <a:spcBef>
                <a:spcPts val="0"/>
              </a:spcBef>
              <a:spcAft>
                <a:spcPts val="600"/>
              </a:spcAft>
              <a:buFont typeface="Symbol" pitchFamily="18" charset="2"/>
              <a:buChar char="·"/>
              <a:defRPr/>
            </a:pPr>
            <a:endParaRPr lang="en-US" sz="2000" b="1" dirty="0" smtClean="0"/>
          </a:p>
        </p:txBody>
      </p:sp>
      <p:pic>
        <p:nvPicPr>
          <p:cNvPr id="18573" name="Picture 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348880"/>
            <a:ext cx="4287838" cy="263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3"/>
          <p:cNvSpPr txBox="1">
            <a:spLocks noChangeArrowheads="1"/>
          </p:cNvSpPr>
          <p:nvPr/>
        </p:nvSpPr>
        <p:spPr bwMode="auto">
          <a:xfrm>
            <a:off x="5716182" y="2492896"/>
            <a:ext cx="3168353" cy="199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Bef>
                <a:spcPts val="0"/>
              </a:spcBef>
              <a:spcAft>
                <a:spcPts val="400"/>
              </a:spcAft>
              <a:buFont typeface="Symbol" pitchFamily="18" charset="2"/>
              <a:buChar char="·"/>
              <a:defRPr/>
            </a:pPr>
            <a:r>
              <a:rPr lang="en-US" sz="2000" b="1" dirty="0" smtClean="0"/>
              <a:t>"Sticking" gas phase species enter liquid.</a:t>
            </a:r>
          </a:p>
          <a:p>
            <a:pPr eaLnBrk="1" hangingPunct="1">
              <a:lnSpc>
                <a:spcPct val="100000"/>
              </a:lnSpc>
              <a:spcBef>
                <a:spcPts val="0"/>
              </a:spcBef>
              <a:spcAft>
                <a:spcPts val="400"/>
              </a:spcAft>
              <a:buFont typeface="Symbol" pitchFamily="18" charset="2"/>
              <a:buChar char="·"/>
              <a:defRPr/>
            </a:pPr>
            <a:r>
              <a:rPr lang="en-US" sz="2000" b="1" dirty="0"/>
              <a:t>S</a:t>
            </a:r>
            <a:r>
              <a:rPr lang="en-US" sz="2000" b="1" dirty="0" smtClean="0"/>
              <a:t>ticking coefficient, S, based on Henry’s law limited transport into liquid:</a:t>
            </a:r>
          </a:p>
        </p:txBody>
      </p:sp>
      <p:graphicFrame>
        <p:nvGraphicFramePr>
          <p:cNvPr id="2" name="Object 1"/>
          <p:cNvGraphicFramePr>
            <a:graphicFrameLocks noChangeAspect="1"/>
          </p:cNvGraphicFramePr>
          <p:nvPr>
            <p:extLst>
              <p:ext uri="{D42A27DB-BD31-4B8C-83A1-F6EECF244321}">
                <p14:modId xmlns:p14="http://schemas.microsoft.com/office/powerpoint/2010/main" val="1464838192"/>
              </p:ext>
            </p:extLst>
          </p:nvPr>
        </p:nvGraphicFramePr>
        <p:xfrm>
          <a:off x="6407584" y="4483184"/>
          <a:ext cx="1789530" cy="789533"/>
        </p:xfrm>
        <a:graphic>
          <a:graphicData uri="http://schemas.openxmlformats.org/presentationml/2006/ole">
            <mc:AlternateContent xmlns:mc="http://schemas.openxmlformats.org/markup-compatibility/2006">
              <mc:Choice xmlns:v="urn:schemas-microsoft-com:vml" Requires="v">
                <p:oleObj spid="_x0000_s21533" name="Equation" r:id="rId5" imgW="990360" imgH="469800" progId="Equation.3">
                  <p:embed/>
                </p:oleObj>
              </mc:Choice>
              <mc:Fallback>
                <p:oleObj name="Equation" r:id="rId5" imgW="990360" imgH="469800" progId="Equation.3">
                  <p:embed/>
                  <p:pic>
                    <p:nvPicPr>
                      <p:cNvPr id="0" name=""/>
                      <p:cNvPicPr/>
                      <p:nvPr/>
                    </p:nvPicPr>
                    <p:blipFill>
                      <a:blip r:embed="rId6"/>
                      <a:stretch>
                        <a:fillRect/>
                      </a:stretch>
                    </p:blipFill>
                    <p:spPr>
                      <a:xfrm>
                        <a:off x="6407584" y="4483184"/>
                        <a:ext cx="1789530" cy="789533"/>
                      </a:xfrm>
                      <a:prstGeom prst="rect">
                        <a:avLst/>
                      </a:prstGeom>
                    </p:spPr>
                  </p:pic>
                </p:oleObj>
              </mc:Fallback>
            </mc:AlternateContent>
          </a:graphicData>
        </a:graphic>
      </p:graphicFrame>
    </p:spTree>
    <p:extLst>
      <p:ext uri="{BB962C8B-B14F-4D97-AF65-F5344CB8AC3E}">
        <p14:creationId xmlns:p14="http://schemas.microsoft.com/office/powerpoint/2010/main" val="969319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17561</TotalTime>
  <Words>1912</Words>
  <Application>Microsoft Office PowerPoint</Application>
  <PresentationFormat>On-screen Show (4:3)</PresentationFormat>
  <Paragraphs>313</Paragraphs>
  <Slides>19</Slides>
  <Notes>18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2" baseType="lpstr">
      <vt:lpstr>Office 主题</vt:lpstr>
      <vt:lpstr>Default Design</vt:lpstr>
      <vt:lpstr>Equation</vt:lpstr>
      <vt:lpstr>PowerPoint Presentation</vt:lpstr>
      <vt:lpstr>AGENDA</vt:lpstr>
      <vt:lpstr>PLASMA LIQUID INTERACTIONS</vt:lpstr>
      <vt:lpstr>AIR DBD ON LIQUID COVERED TISSUE</vt:lpstr>
      <vt:lpstr>COMPUTATIONAL APPROACHES</vt:lpstr>
      <vt:lpstr>REACTION MECHANISM</vt:lpstr>
      <vt:lpstr>ORGANICS IN LIQUID: PEPTIDOGLYCAN</vt:lpstr>
      <vt:lpstr>PowerPoint Presentation</vt:lpstr>
      <vt:lpstr>PowerPoint Presentation</vt:lpstr>
      <vt:lpstr>BASE CASE: DBD TREATING TISSUE</vt:lpstr>
      <vt:lpstr>SINGLE PULSE: ROS</vt:lpstr>
      <vt:lpstr>SINGLE PULSE: RNS</vt:lpstr>
      <vt:lpstr>MULTIPLE PULSES</vt:lpstr>
      <vt:lpstr>GlobalKIN vs. 2d-nonPDPSIM: LIQUID SPECIES</vt:lpstr>
      <vt:lpstr>PowerPoint Presentation</vt:lpstr>
      <vt:lpstr>LIQUID DENSITIES vs VOLTAGE</vt:lpstr>
      <vt:lpstr>LIQUID DENSITIES vs GAS FLOW RATE</vt:lpstr>
      <vt:lpstr>BIOMOLECULES IN LIQUID</vt:lpstr>
      <vt:lpstr>CONCLUDING REMARKS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P.T.</dc:creator>
  <cp:lastModifiedBy>Mark J. Kushner</cp:lastModifiedBy>
  <cp:revision>826</cp:revision>
  <cp:lastPrinted>2015-06-23T21:36:10Z</cp:lastPrinted>
  <dcterms:created xsi:type="dcterms:W3CDTF">2012-03-04T21:52:45Z</dcterms:created>
  <dcterms:modified xsi:type="dcterms:W3CDTF">2018-12-27T20:52:10Z</dcterms:modified>
</cp:coreProperties>
</file>