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</p:sldIdLst>
  <p:sldSz cx="9144000" cy="6858000" type="screen4x3"/>
  <p:notesSz cx="9305925" cy="7019925"/>
  <p:defaultTextStyle>
    <a:defPPr>
      <a:defRPr lang="zh-CN"/>
    </a:defPPr>
    <a:lvl1pPr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7ADA00"/>
    <a:srgbClr val="00FF00"/>
    <a:srgbClr val="00FFFF"/>
    <a:srgbClr val="FF00FF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44" autoAdjust="0"/>
    <p:restoredTop sz="95426" autoAdjust="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108" y="-870"/>
      </p:cViewPr>
      <p:guideLst>
        <p:guide orient="horz" pos="2211"/>
        <p:guide pos="29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674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2E72E-4349-46D7-A272-A9D96AFE177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674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46F27-989A-4138-9CCE-13BF9B86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EA955A4-6F43-4037-ABC0-BC39A446D3F4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D9D0C07-14E2-4194-852E-C5F87E8F5B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52688" y="109538"/>
            <a:ext cx="4400550" cy="3300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218" y="3492900"/>
            <a:ext cx="8506735" cy="3527025"/>
          </a:xfrm>
          <a:noFill/>
        </p:spPr>
        <p:txBody>
          <a:bodyPr wrap="square" lIns="91520" tIns="45759" rIns="91520" bIns="45759" numCol="1" anchor="t" anchorCtr="0" compatLnSpc="1">
            <a:prstTxWarp prst="textNoShape">
              <a:avLst/>
            </a:prstTxWarp>
          </a:bodyPr>
          <a:lstStyle/>
          <a:p>
            <a:pPr marL="310957" indent="-310957">
              <a:buFontTx/>
              <a:buAutoNum type="arabicPeriod"/>
            </a:pPr>
            <a:endParaRPr lang="en-US" altLang="ko-KR" dirty="0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 discharges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 discharges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2E2946-C3A6-42D2-A7EB-CDFE9889C55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273357" y="6668929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00" rIns="91398" bIns="45700" anchor="b"/>
          <a:lstStyle/>
          <a:p>
            <a:pPr algn="r" defTabSz="966788"/>
            <a:fld id="{C02D8B3B-0735-49DD-8DF7-A703250218D0}" type="slidenum">
              <a:rPr lang="en-US" sz="1200">
                <a:latin typeface="Times New Roman" pitchFamily="18" charset="0"/>
              </a:rPr>
              <a:pPr algn="r" defTabSz="966788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5273357" y="6668929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4" rIns="91389" bIns="45694" anchor="b"/>
          <a:lstStyle/>
          <a:p>
            <a:pPr algn="r" defTabSz="966788"/>
            <a:fld id="{E5746DDB-7280-46F9-A34E-533926D917E8}" type="slidenum">
              <a:rPr lang="en-US" sz="1200">
                <a:latin typeface="Times New Roman" pitchFamily="18" charset="0"/>
              </a:rPr>
              <a:pPr algn="r" defTabSz="966788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89" tIns="45694" rIns="91389" bIns="4569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3045-D29B-40F5-B767-63358967D44B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FE46-3D95-421B-93EE-BBC7879195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991E-723E-4858-A13B-F5C9B3BF36D0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63DF-E07D-4DE8-8CF1-2459AD6740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4AFB-E81C-419B-A6F0-955200CD6A90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B02D-7D36-4735-88C1-9C0E4FB07B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E542-B1D9-4FBD-A212-F18F86B5B9AF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20B2-92C9-4DE5-9C19-3CD2D300DA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5078-D508-4622-8A77-912B95D6ABF6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6061-6CDB-4C00-8BE4-FE55202CE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A737-19B9-45FD-8512-DCB3EC3D124C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D98D-2644-41C2-B0A8-BFDB57C393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C0D1-A638-474E-A62F-71EE889CD841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CE8B-3019-4B89-A38A-97EE508C2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5A02-B1E9-4E84-AAFE-938A9FB97AA3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5729-FF62-4D60-B1ED-2CEB294A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5D70-C551-4A72-AF91-E06763A1F03A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B61B-1DD8-459E-A113-B4D9FAF913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C31B-6221-4797-A72F-922D1DD68B8D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328D-1552-4B2A-9C31-79E3EEA1E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B336-B6E2-4FFB-AF28-6FDC6A5169E4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2A9D-7D7A-4A5D-B48B-8CD9318A45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15C34C-06DA-40D2-8FB4-B54C3E49E112}" type="datetimeFigureOut">
              <a:rPr lang="zh-CN" altLang="en-US"/>
              <a:pPr>
                <a:defRPr/>
              </a:pPr>
              <a:t>2019/1/14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740499-9D9B-4913-B575-6AA49A347B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1"/>
          <p:cNvSpPr txBox="1">
            <a:spLocks noChangeArrowheads="1"/>
          </p:cNvSpPr>
          <p:nvPr/>
        </p:nvSpPr>
        <p:spPr bwMode="auto">
          <a:xfrm>
            <a:off x="358080" y="477206"/>
            <a:ext cx="8534400" cy="526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Helium Atmospheric Pressure Plasma Jet Dynamics: Consequences of Ground Placement*</a:t>
            </a:r>
            <a:endParaRPr lang="en-US" altLang="ko-KR" sz="2200" b="1" baseline="30000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2200" b="1" baseline="30000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Amanda M. Lietz, Seth A. 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Norberg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Mark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Kushner</a:t>
            </a:r>
            <a:endParaRPr lang="en-US" altLang="en-US" sz="24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Nuclear Engineering and Radiological Sciences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Electrical Engineering and Computer Science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Michigan, Ann Arbor, MI 48109, USA   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lietz@umich.edu</a:t>
            </a:r>
            <a:r>
              <a:rPr lang="en-US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norbergs@umich.edu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mjkush@umich.edu, http://uigelz.eecs.umich.edu </a:t>
            </a:r>
            <a:endParaRPr lang="en-US" altLang="ko-KR" b="1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International Symposium on Plasma Chemistry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Antwerp, Belgium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6 July 2015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467544" y="6133829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1600" b="1" dirty="0" smtClean="0"/>
              <a:t>* 	Work </a:t>
            </a:r>
            <a:r>
              <a:rPr lang="en-US" sz="1600" b="1" dirty="0"/>
              <a:t>was supported by the DOE Office of Fusion Energy </a:t>
            </a:r>
            <a:r>
              <a:rPr lang="en-US" sz="1600" b="1" dirty="0" smtClean="0"/>
              <a:t>Science and the National </a:t>
            </a:r>
            <a:r>
              <a:rPr lang="en-US" sz="1600" b="1" dirty="0"/>
              <a:t>Science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IONS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923928" y="748983"/>
            <a:ext cx="50405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25 ns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increase M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density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inside tube: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grounded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the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To increase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density outside tube: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grounded 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Move electrode toward outlet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Dominant M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species: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tube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≤ 2%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e + He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He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+ e + e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e + O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+ e + 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Outside tube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except at outlet where N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dominates.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e + O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+ e + e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N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He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M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+ M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2000" dirty="0" smtClean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 bwMode="auto">
          <a:xfrm>
            <a:off x="482500" y="5844382"/>
            <a:ext cx="3246690" cy="474662"/>
            <a:chOff x="960" y="3888"/>
            <a:chExt cx="2448" cy="358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7" name="Picture 16" descr="colorband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6" name="Text Box 27"/>
            <p:cNvSpPr txBox="1">
              <a:spLocks noChangeAspect="1" noChangeArrowheads="1"/>
            </p:cNvSpPr>
            <p:nvPr/>
          </p:nvSpPr>
          <p:spPr bwMode="auto">
            <a:xfrm>
              <a:off x="1790" y="4012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pic>
        <p:nvPicPr>
          <p:cNvPr id="2" name="Picture 2" descr="D:\UIGELS_D_Amanda\nonPDPsim\Jogi_paper\PARAMETERIZATION_TWO_RING_V1\VARY_BIAS_TWO_RING_V3\56_n20kV_uppr_pwrd\restart7\PSC_pchg_v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8983"/>
            <a:ext cx="3397588" cy="50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7136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IONS 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 bwMode="auto">
          <a:xfrm>
            <a:off x="464379" y="5812419"/>
            <a:ext cx="3246690" cy="474662"/>
            <a:chOff x="960" y="3888"/>
            <a:chExt cx="2448" cy="358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7" name="Picture 16" descr="colorband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6" name="Text Box 27"/>
            <p:cNvSpPr txBox="1">
              <a:spLocks noChangeAspect="1" noChangeArrowheads="1"/>
            </p:cNvSpPr>
            <p:nvPr/>
          </p:nvSpPr>
          <p:spPr bwMode="auto">
            <a:xfrm>
              <a:off x="1790" y="4012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3995936" y="836712"/>
            <a:ext cx="505891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25 ns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increase M</a:t>
            </a:r>
            <a:r>
              <a:rPr lang="en-US" altLang="zh-CN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density: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grounded 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Move electrode toward outlet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Dominant M</a:t>
            </a:r>
            <a:r>
              <a:rPr lang="en-US" altLang="zh-CN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species:</a:t>
            </a:r>
          </a:p>
          <a:p>
            <a:pPr marL="742950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Initially O</a:t>
            </a:r>
            <a:r>
              <a:rPr lang="en-US" altLang="zh-CN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dissociative attachment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e + 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 exchange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to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IW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passed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 + 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Radial spread of electrons forms a ‘halo’ around the tube outlet, especially when grounded ring is near outlet,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increasing attachment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2000" dirty="0" smtClean="0"/>
          </a:p>
        </p:txBody>
      </p:sp>
      <p:pic>
        <p:nvPicPr>
          <p:cNvPr id="2" name="Picture 2" descr="D:\UIGELS_D_Amanda\nonPDPsim\Jogi_paper\PARAMETERIZATION_TWO_RING_V1\VARY_BIAS_TWO_RING_V3\56_n20kV_uppr_pwrd\restart7\PSC_nchg_v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" y="692696"/>
            <a:ext cx="3408229" cy="51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4218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EXCITED STATE PRODUCTION 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572000" y="717909"/>
            <a:ext cx="4482847" cy="530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Inventory at 25 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: integrated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density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over computational domain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He*/He</a:t>
            </a:r>
            <a:r>
              <a:rPr lang="en-US" altLang="zh-CN" sz="2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higher with ground electrode as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n</a:t>
            </a:r>
            <a:r>
              <a:rPr lang="en-US" altLang="zh-CN" sz="22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within tube is higher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*/He</a:t>
            </a:r>
            <a:r>
              <a:rPr lang="en-US" altLang="zh-CN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inventory independent of which ring is powered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Penning ionization of N</a:t>
            </a:r>
            <a:r>
              <a:rPr lang="en-US" altLang="zh-CN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altLang="zh-CN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en-US" altLang="zh-CN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interface of He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plume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and air: </a:t>
            </a: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30000"/>
              <a:buNone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He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* + M</a:t>
            </a:r>
            <a:r>
              <a:rPr lang="en-US" altLang="zh-CN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He + M</a:t>
            </a:r>
            <a:r>
              <a:rPr lang="en-US" altLang="zh-CN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 + e </a:t>
            </a:r>
          </a:p>
          <a:p>
            <a:pPr marL="227013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30000"/>
              <a:buNone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He</a:t>
            </a:r>
            <a:r>
              <a:rPr lang="en-US" altLang="zh-CN" sz="2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* + M</a:t>
            </a:r>
            <a:r>
              <a:rPr lang="en-US" altLang="zh-CN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He + He + M</a:t>
            </a:r>
            <a:r>
              <a:rPr lang="en-US" altLang="zh-CN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 + 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2000" dirty="0" smtClean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41665" y="836712"/>
            <a:ext cx="4430335" cy="4166471"/>
            <a:chOff x="141665" y="836712"/>
            <a:chExt cx="4563685" cy="429187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" t="1239" r="33048" b="3766"/>
            <a:stretch/>
          </p:blipFill>
          <p:spPr bwMode="auto">
            <a:xfrm>
              <a:off x="141665" y="836712"/>
              <a:ext cx="4563685" cy="4291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3" t="5539" r="26409" b="58304"/>
            <a:stretch/>
          </p:blipFill>
          <p:spPr>
            <a:xfrm>
              <a:off x="1403648" y="1052736"/>
              <a:ext cx="1911830" cy="1368537"/>
            </a:xfrm>
            <a:prstGeom prst="rect">
              <a:avLst/>
            </a:prstGeom>
          </p:spPr>
        </p:pic>
      </p:grp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2497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RNS PRODUCTION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004048" y="933933"/>
            <a:ext cx="3960440" cy="530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Inventory at 25 ns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Formed by e-impact: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N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 + N +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e, (12.3 eV)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e, (6.2 eV)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**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e, (11.0 eV)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These further react: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* +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+ O + N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* + O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 +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 +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O + M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 + O</a:t>
            </a:r>
            <a:r>
              <a:rPr lang="en-US" altLang="zh-CN" sz="2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 +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+ e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Powering upper ring decreases N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**, artifact of slower propagation of 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IW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2561" y="4697849"/>
            <a:ext cx="455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RNS decreases by 50-80% with grounded ring.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ower T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outside of tube where 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diffuses into plume.</a:t>
            </a: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2" y="764704"/>
            <a:ext cx="4785320" cy="3942919"/>
            <a:chOff x="179512" y="764704"/>
            <a:chExt cx="4785320" cy="394291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" t="2072" r="34143" b="1816"/>
            <a:stretch/>
          </p:blipFill>
          <p:spPr bwMode="auto">
            <a:xfrm>
              <a:off x="179512" y="764704"/>
              <a:ext cx="3960440" cy="3942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2" name="Picture 2" descr="D:\UIGELS_D_Amanda\Conferences\2015_DOE_center_meeting\RNS_inventory_v2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4" t="8206" b="56458"/>
            <a:stretch/>
          </p:blipFill>
          <p:spPr bwMode="auto">
            <a:xfrm>
              <a:off x="3079321" y="1196752"/>
              <a:ext cx="1885511" cy="1272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68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ROS PRODUCTION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868144" y="861925"/>
            <a:ext cx="3245618" cy="530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Inventory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25 ns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Production of ROS: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 + O + e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</a:t>
            </a:r>
            <a:r>
              <a:rPr lang="en-US" altLang="zh-CN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O + e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+ e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+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M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M </a:t>
            </a:r>
            <a:endParaRPr lang="en-US" altLang="zh-CN" sz="2000" b="1" baseline="-25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O* + O + e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H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 + OH +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These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further react: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N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2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M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M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NO</a:t>
            </a:r>
            <a:r>
              <a:rPr lang="en-US" altLang="zh-CN" sz="2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O</a:t>
            </a:r>
            <a:r>
              <a:rPr lang="en-US" altLang="zh-CN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M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+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 +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OH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OH + M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        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M </a:t>
            </a:r>
            <a:endParaRPr lang="en-US" altLang="zh-CN" sz="2000" b="1" baseline="-25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00050" lvl="2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zh-CN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63598" y="4653136"/>
            <a:ext cx="541651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ROS decrease by 65-70% with grounded ring.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ower T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outside of the tube where 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diffuse into plume.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3081" r="25030" b="848"/>
          <a:stretch/>
        </p:blipFill>
        <p:spPr bwMode="auto">
          <a:xfrm>
            <a:off x="107656" y="975248"/>
            <a:ext cx="5760488" cy="353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D:\UIGELS_D_Amanda\Conferences\2015_DOE_center_meeting\ROS_inventory_v1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8" r="13393" b="66346"/>
          <a:stretch/>
        </p:blipFill>
        <p:spPr bwMode="auto">
          <a:xfrm>
            <a:off x="3491880" y="717170"/>
            <a:ext cx="2060116" cy="11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107656" y="-242888"/>
            <a:ext cx="8928839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0" name="内容占位符 2"/>
          <p:cNvSpPr>
            <a:spLocks noGrp="1"/>
          </p:cNvSpPr>
          <p:nvPr>
            <p:ph idx="1"/>
          </p:nvPr>
        </p:nvSpPr>
        <p:spPr>
          <a:xfrm>
            <a:off x="447401" y="844625"/>
            <a:ext cx="8531265" cy="54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Adding a grounded ring electrode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downstream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powered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electrode increases n</a:t>
            </a:r>
            <a:r>
              <a:rPr lang="en-US" altLang="zh-CN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inside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tube,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decreases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 outside of tube, and decreases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outside of the tube.</a:t>
            </a: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grounded ring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 thin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dielectric tube produces a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capacitance to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ground.  This ‘capacitor’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is closer to the powered electrode than the grounded pump.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‘capacitor’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deposits energy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within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tube,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resulting in lower energy deposition outside the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tube.</a:t>
            </a: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"in tube energy"</a:t>
            </a:r>
          </a:p>
          <a:p>
            <a:pPr marL="514350" indent="-22701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enerates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more reactive neutrals within the tube: He*/He</a:t>
            </a:r>
            <a:r>
              <a:rPr lang="en-US" altLang="zh-CN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* increase 40-65%</a:t>
            </a:r>
          </a:p>
          <a:p>
            <a:pPr marL="514350" indent="-22701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Produces fewer reactive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neutrals outside of the tube: RNS decrease 50-80% and ROS decrease 65-70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514350" indent="-2270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2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zh-CN" alt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Line 2"/>
          <p:cNvSpPr>
            <a:spLocks noChangeShapeType="1"/>
          </p:cNvSpPr>
          <p:nvPr/>
        </p:nvSpPr>
        <p:spPr bwMode="auto">
          <a:xfrm>
            <a:off x="468313" y="692150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8590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ATMOSPHERIC PRESSURE PLASMA JETS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052736"/>
            <a:ext cx="5194920" cy="50014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Atmospheric pressure plasma jets (APPJs) have been studied for: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Sanitizing wounds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without tissue damage 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size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of cancerous tumors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Eradicating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bacteria in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biofilms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gas with small amounts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 to increase r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eactive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oxygen and nitrogen species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(RONS) production</a:t>
            </a: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of RONS production is key to influencing biological systems.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·"/>
            </a:pPr>
            <a:endParaRPr lang="en-US" altLang="zh-CN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zh-CN" sz="2400" dirty="0" smtClean="0"/>
          </a:p>
          <a:p>
            <a:pPr lvl="2">
              <a:lnSpc>
                <a:spcPct val="90000"/>
              </a:lnSpc>
            </a:pPr>
            <a:endParaRPr lang="en-US" altLang="zh-CN" sz="2000" dirty="0" smtClean="0"/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827523" y="5167740"/>
            <a:ext cx="2946834" cy="45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Mariotti</a:t>
            </a:r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 Group</a:t>
            </a:r>
          </a:p>
          <a:p>
            <a:pPr algn="r">
              <a:lnSpc>
                <a:spcPct val="90000"/>
              </a:lnSpc>
              <a:buFont typeface="Symbol" panose="05050102010706020507" pitchFamily="18" charset="2"/>
              <a:buChar char="·"/>
            </a:pPr>
            <a:endParaRPr lang="en-US" altLang="zh-CN" sz="500" dirty="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endParaRPr lang="en-US" altLang="zh-CN" sz="500" dirty="0" smtClean="0"/>
          </a:p>
          <a:p>
            <a:pPr lvl="2" algn="r">
              <a:lnSpc>
                <a:spcPct val="90000"/>
              </a:lnSpc>
            </a:pPr>
            <a:endParaRPr lang="en-US" altLang="zh-CN" sz="400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745397" y="3212976"/>
            <a:ext cx="2880320" cy="7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	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Laroussi, M. et al. Plasma Process.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3, 470 (2006)</a:t>
            </a:r>
            <a:endParaRPr lang="en-US" altLang="zh-CN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endParaRPr lang="en-US" altLang="zh-CN" sz="1400" b="1" dirty="0" smtClean="0"/>
          </a:p>
          <a:p>
            <a:pPr lvl="2" algn="r">
              <a:lnSpc>
                <a:spcPct val="90000"/>
              </a:lnSpc>
            </a:pPr>
            <a:endParaRPr lang="en-US" altLang="zh-CN" sz="1400" b="1" dirty="0" smtClean="0"/>
          </a:p>
        </p:txBody>
      </p:sp>
      <p:pic>
        <p:nvPicPr>
          <p:cNvPr id="13314" name="Picture 2" descr="Thumbnail image of graphical abstr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49" y="980728"/>
            <a:ext cx="3312368" cy="22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165304"/>
            <a:ext cx="3770312" cy="582613"/>
            <a:chOff x="2953" y="3839"/>
            <a:chExt cx="2375" cy="367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  <p:pic>
        <p:nvPicPr>
          <p:cNvPr id="13" name="Picture 2" descr="Caption he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 bwMode="auto">
          <a:xfrm>
            <a:off x="5448117" y="4293096"/>
            <a:ext cx="3177600" cy="8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389120" cy="3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OF APPJ PROPERTIES  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985138"/>
            <a:ext cx="4896544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many designs for APPJs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Placement of electrodes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Locations of ground planes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Few studies on effect of electrode configurations on APPJ properties.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makes side-by-side comparisons and optimization of fluxes challenging.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sz="2400" dirty="0" smtClean="0"/>
          </a:p>
          <a:p>
            <a:pPr lvl="2">
              <a:lnSpc>
                <a:spcPct val="90000"/>
              </a:lnSpc>
            </a:pPr>
            <a:endParaRPr lang="en-US" altLang="zh-CN" sz="2000" dirty="0" smtClean="0"/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764704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796136" y="4004669"/>
            <a:ext cx="2880320" cy="7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	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X Lu et al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Sources Sci. Technol.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21, 034005 (2012)</a:t>
            </a:r>
            <a:endParaRPr lang="en-US" altLang="zh-CN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endParaRPr lang="en-US" altLang="zh-CN" sz="1400" b="1" dirty="0" smtClean="0"/>
          </a:p>
          <a:p>
            <a:pPr lvl="2" algn="r">
              <a:lnSpc>
                <a:spcPct val="90000"/>
              </a:lnSpc>
            </a:pPr>
            <a:endParaRPr lang="en-US" altLang="zh-CN" sz="1400" b="1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251520" y="4365104"/>
            <a:ext cx="87129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Objective:  Start with basics of operation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Ionization wave (IW) formation in one-ring and two-ring electrode APPJ studied with computational modelling.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the effects of electrode configuration on the IW and RONS production.</a:t>
            </a:r>
            <a:endParaRPr lang="en-US" altLang="zh-CN" sz="2000" dirty="0" smtClean="0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710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5"/>
          <p:cNvSpPr txBox="1">
            <a:spLocks noChangeArrowheads="1"/>
          </p:cNvSpPr>
          <p:nvPr/>
        </p:nvSpPr>
        <p:spPr bwMode="auto">
          <a:xfrm>
            <a:off x="6176963" y="114300"/>
            <a:ext cx="2771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algn="ctr" eaLnBrk="0" hangingPunct="0"/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nonPDPSIM</a:t>
            </a:r>
            <a:endParaRPr lang="en-US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6119813" y="1111250"/>
            <a:ext cx="274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13"/>
          <p:cNvSpPr txBox="1">
            <a:spLocks noChangeArrowheads="1"/>
          </p:cNvSpPr>
          <p:nvPr/>
        </p:nvSpPr>
        <p:spPr bwMode="auto">
          <a:xfrm>
            <a:off x="6249887" y="1996966"/>
            <a:ext cx="264259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nstructured mesh.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Fully implicit plasma transport.</a:t>
            </a:r>
          </a:p>
          <a:p>
            <a:pPr marL="231775" indent="-231775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Time slicing algorithms between plasma and fluid timescales.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962150" y="4195763"/>
            <a:ext cx="2371725" cy="3825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Radiation Transport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324100" y="6032500"/>
            <a:ext cx="1647825" cy="3825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Circuit Model</a:t>
            </a:r>
          </a:p>
        </p:txBody>
      </p:sp>
      <p:sp>
        <p:nvSpPr>
          <p:cNvPr id="21532" name="Text Box 12"/>
          <p:cNvSpPr txBox="1">
            <a:spLocks noChangeArrowheads="1"/>
          </p:cNvSpPr>
          <p:nvPr/>
        </p:nvSpPr>
        <p:spPr bwMode="auto">
          <a:xfrm>
            <a:off x="449263" y="670135"/>
            <a:ext cx="2778125" cy="6572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Plasma Hydrodynamics</a:t>
            </a:r>
          </a:p>
          <a:p>
            <a:pPr algn="ctr"/>
            <a:r>
              <a:rPr lang="en-US" b="1" dirty="0"/>
              <a:t>Poisson’s Equation</a:t>
            </a:r>
          </a:p>
        </p:txBody>
      </p:sp>
      <p:sp>
        <p:nvSpPr>
          <p:cNvPr id="21533" name="Text Box 13"/>
          <p:cNvSpPr txBox="1">
            <a:spLocks noChangeArrowheads="1"/>
          </p:cNvSpPr>
          <p:nvPr/>
        </p:nvSpPr>
        <p:spPr bwMode="auto">
          <a:xfrm>
            <a:off x="3556000" y="785813"/>
            <a:ext cx="1897063" cy="3413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Gas </a:t>
            </a:r>
            <a:r>
              <a:rPr lang="en-US" b="1" dirty="0"/>
              <a:t>Phase </a:t>
            </a:r>
            <a:r>
              <a:rPr lang="en-US" b="1" dirty="0" smtClean="0"/>
              <a:t>Plasma</a:t>
            </a:r>
          </a:p>
        </p:txBody>
      </p:sp>
      <p:sp>
        <p:nvSpPr>
          <p:cNvPr id="21535" name="Rectangle 15"/>
          <p:cNvSpPr>
            <a:spLocks noChangeArrowheads="1"/>
          </p:cNvSpPr>
          <p:nvPr/>
        </p:nvSpPr>
        <p:spPr bwMode="auto">
          <a:xfrm>
            <a:off x="320675" y="476672"/>
            <a:ext cx="5654675" cy="104415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1" name="Group 16"/>
          <p:cNvGrpSpPr>
            <a:grpSpLocks/>
          </p:cNvGrpSpPr>
          <p:nvPr/>
        </p:nvGrpSpPr>
        <p:grpSpPr bwMode="auto">
          <a:xfrm>
            <a:off x="320675" y="1741488"/>
            <a:ext cx="5654675" cy="976312"/>
            <a:chOff x="217" y="1620"/>
            <a:chExt cx="3562" cy="615"/>
          </a:xfrm>
        </p:grpSpPr>
        <p:sp>
          <p:nvSpPr>
            <p:cNvPr id="21529" name="Text Box 17"/>
            <p:cNvSpPr txBox="1">
              <a:spLocks noChangeArrowheads="1"/>
            </p:cNvSpPr>
            <p:nvPr/>
          </p:nvSpPr>
          <p:spPr bwMode="auto">
            <a:xfrm>
              <a:off x="423" y="1721"/>
              <a:ext cx="1582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Bulk Electron Energy</a:t>
              </a:r>
            </a:p>
            <a:p>
              <a:pPr algn="ctr"/>
              <a:r>
                <a:rPr lang="en-US" b="1"/>
                <a:t>Transport</a:t>
              </a:r>
            </a:p>
          </p:txBody>
        </p:sp>
        <p:sp>
          <p:nvSpPr>
            <p:cNvPr id="21530" name="Text Box 18"/>
            <p:cNvSpPr txBox="1">
              <a:spLocks noChangeArrowheads="1"/>
            </p:cNvSpPr>
            <p:nvPr/>
          </p:nvSpPr>
          <p:spPr bwMode="auto">
            <a:xfrm>
              <a:off x="2132" y="1721"/>
              <a:ext cx="1454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Kinetic “Beam”</a:t>
              </a:r>
            </a:p>
            <a:p>
              <a:pPr algn="ctr"/>
              <a:r>
                <a:rPr lang="en-US" b="1"/>
                <a:t>Electron Transport </a:t>
              </a:r>
            </a:p>
          </p:txBody>
        </p:sp>
        <p:sp>
          <p:nvSpPr>
            <p:cNvPr id="21531" name="Rectangle 19"/>
            <p:cNvSpPr>
              <a:spLocks noChangeArrowheads="1"/>
            </p:cNvSpPr>
            <p:nvPr/>
          </p:nvSpPr>
          <p:spPr bwMode="auto">
            <a:xfrm>
              <a:off x="217" y="1620"/>
              <a:ext cx="3562" cy="6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2" name="Group 20"/>
          <p:cNvGrpSpPr>
            <a:grpSpLocks/>
          </p:cNvGrpSpPr>
          <p:nvPr/>
        </p:nvGrpSpPr>
        <p:grpSpPr bwMode="auto">
          <a:xfrm>
            <a:off x="322263" y="2979738"/>
            <a:ext cx="5654675" cy="976312"/>
            <a:chOff x="238" y="2340"/>
            <a:chExt cx="3562" cy="615"/>
          </a:xfrm>
        </p:grpSpPr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523" y="2440"/>
              <a:ext cx="1334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Neutral Transport</a:t>
              </a:r>
            </a:p>
            <a:p>
              <a:pPr algn="ctr"/>
              <a:r>
                <a:rPr lang="en-US" b="1"/>
                <a:t>Navier-Stokes</a:t>
              </a:r>
            </a:p>
          </p:txBody>
        </p:sp>
        <p:sp>
          <p:nvSpPr>
            <p:cNvPr id="21527" name="Text Box 22"/>
            <p:cNvSpPr txBox="1">
              <a:spLocks noChangeArrowheads="1"/>
            </p:cNvSpPr>
            <p:nvPr/>
          </p:nvSpPr>
          <p:spPr bwMode="auto">
            <a:xfrm>
              <a:off x="2066" y="2440"/>
              <a:ext cx="1462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Neutral and Plasma</a:t>
              </a:r>
            </a:p>
            <a:p>
              <a:pPr algn="ctr"/>
              <a:r>
                <a:rPr lang="en-US" b="1"/>
                <a:t>Chemistry </a:t>
              </a:r>
            </a:p>
          </p:txBody>
        </p:sp>
        <p:sp>
          <p:nvSpPr>
            <p:cNvPr id="21528" name="Rectangle 23"/>
            <p:cNvSpPr>
              <a:spLocks noChangeArrowheads="1"/>
            </p:cNvSpPr>
            <p:nvPr/>
          </p:nvSpPr>
          <p:spPr bwMode="auto">
            <a:xfrm>
              <a:off x="238" y="2340"/>
              <a:ext cx="3562" cy="6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3" name="Line 24"/>
          <p:cNvSpPr>
            <a:spLocks noChangeShapeType="1"/>
          </p:cNvSpPr>
          <p:nvPr/>
        </p:nvSpPr>
        <p:spPr bwMode="auto">
          <a:xfrm>
            <a:off x="3149600" y="1512888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25"/>
          <p:cNvSpPr>
            <a:spLocks noChangeShapeType="1"/>
          </p:cNvSpPr>
          <p:nvPr/>
        </p:nvSpPr>
        <p:spPr bwMode="auto">
          <a:xfrm>
            <a:off x="3148013" y="2747963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26"/>
          <p:cNvSpPr>
            <a:spLocks noChangeShapeType="1"/>
          </p:cNvSpPr>
          <p:nvPr/>
        </p:nvSpPr>
        <p:spPr bwMode="auto">
          <a:xfrm>
            <a:off x="3148013" y="3922713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27"/>
          <p:cNvSpPr>
            <a:spLocks noChangeShapeType="1"/>
          </p:cNvSpPr>
          <p:nvPr/>
        </p:nvSpPr>
        <p:spPr bwMode="auto">
          <a:xfrm>
            <a:off x="3148013" y="5729288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28"/>
          <p:cNvSpPr>
            <a:spLocks noChangeShapeType="1"/>
          </p:cNvSpPr>
          <p:nvPr/>
        </p:nvSpPr>
        <p:spPr bwMode="auto">
          <a:xfrm>
            <a:off x="3148013" y="4560888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357188" y="4800600"/>
            <a:ext cx="5654675" cy="976313"/>
            <a:chOff x="238" y="2340"/>
            <a:chExt cx="3562" cy="615"/>
          </a:xfrm>
        </p:grpSpPr>
        <p:sp>
          <p:nvSpPr>
            <p:cNvPr id="21523" name="Text Box 30"/>
            <p:cNvSpPr txBox="1">
              <a:spLocks noChangeArrowheads="1"/>
            </p:cNvSpPr>
            <p:nvPr/>
          </p:nvSpPr>
          <p:spPr bwMode="auto">
            <a:xfrm>
              <a:off x="491" y="2440"/>
              <a:ext cx="1398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Surface Chemistry</a:t>
              </a:r>
            </a:p>
            <a:p>
              <a:pPr algn="ctr"/>
              <a:r>
                <a:rPr lang="en-US" b="1"/>
                <a:t>and Charging</a:t>
              </a:r>
            </a:p>
          </p:txBody>
        </p:sp>
        <p:sp>
          <p:nvSpPr>
            <p:cNvPr id="21524" name="Text Box 31"/>
            <p:cNvSpPr txBox="1">
              <a:spLocks noChangeArrowheads="1"/>
            </p:cNvSpPr>
            <p:nvPr/>
          </p:nvSpPr>
          <p:spPr bwMode="auto">
            <a:xfrm>
              <a:off x="2190" y="2440"/>
              <a:ext cx="1214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Ion Monte Carlo</a:t>
              </a:r>
            </a:p>
            <a:p>
              <a:pPr algn="ctr"/>
              <a:r>
                <a:rPr lang="en-US" b="1"/>
                <a:t>Simulation </a:t>
              </a:r>
            </a:p>
          </p:txBody>
        </p:sp>
        <p:sp>
          <p:nvSpPr>
            <p:cNvPr id="21525" name="Rectangle 32"/>
            <p:cNvSpPr>
              <a:spLocks noChangeArrowheads="1"/>
            </p:cNvSpPr>
            <p:nvPr/>
          </p:nvSpPr>
          <p:spPr bwMode="auto">
            <a:xfrm>
              <a:off x="238" y="2340"/>
              <a:ext cx="3562" cy="6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926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 FLOW and MESH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121174" y="1196752"/>
            <a:ext cx="37550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Cylindrically symmetric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 ns, -20 kV pulse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He/O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(10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ppm), 1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slm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into humid air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ɛ</a:t>
            </a:r>
            <a:r>
              <a:rPr lang="en-US" altLang="zh-CN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8 (glass), 250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thick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mm gap between rings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Steady-state flow established before plasma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Reaction mechanism: He/N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O, 51 species, 513 reactions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11,201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nodes,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spacing 50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µm in plasma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pic>
        <p:nvPicPr>
          <p:cNvPr id="11" name="Picture 2" descr="D:\UIGELS_D_Amanda\nonPDPsim\Jogi_paper\55_two_ring_n20kV_1mm\IWM_fig1_v1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6" t="31" r="-1030" b="4035"/>
          <a:stretch/>
        </p:blipFill>
        <p:spPr bwMode="auto">
          <a:xfrm>
            <a:off x="7190821" y="777751"/>
            <a:ext cx="1713017" cy="52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29166" y="5805264"/>
            <a:ext cx="3246690" cy="474662"/>
            <a:chOff x="960" y="3888"/>
            <a:chExt cx="2448" cy="358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790" y="4012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pic>
        <p:nvPicPr>
          <p:cNvPr id="23555" name="Picture 3" descr="D:\UIGELS_D_Amanda\nonPDPsim\Jogi_paper\55_two_ring_n20kV_1mm\DOE_cntr_meeting_geo_v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77751"/>
            <a:ext cx="2402528" cy="50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0201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537670" y="-243408"/>
            <a:ext cx="8066777" cy="1143001"/>
          </a:xfrm>
        </p:spPr>
        <p:txBody>
          <a:bodyPr/>
          <a:lstStyle/>
          <a:p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DOWNSTREAM 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 ON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28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788024" y="714641"/>
            <a:ext cx="4032448" cy="530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Inelastic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collisions with N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attenuate plasma as it propagates out of the tube 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Ionization wave (IW) slower outside of tube with grounded ring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due to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lower E/N outside of tube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tube 10x higher with grounded ring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as E/N is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higher within the tube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outside tube minimally affected by grounded 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annular with grounded ring,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axial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component of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E-field decreased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2000" dirty="0" smtClean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892962" y="5877272"/>
            <a:ext cx="3246690" cy="474662"/>
            <a:chOff x="960" y="3888"/>
            <a:chExt cx="2448" cy="358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8" name="Picture 17" descr="colorband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7" name="Text Box 27"/>
            <p:cNvSpPr txBox="1">
              <a:spLocks noChangeAspect="1" noChangeArrowheads="1"/>
            </p:cNvSpPr>
            <p:nvPr/>
          </p:nvSpPr>
          <p:spPr bwMode="auto">
            <a:xfrm>
              <a:off x="1790" y="4012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pic>
        <p:nvPicPr>
          <p:cNvPr id="3" name="Picture 2" descr="D:\UIGELS_D_Amanda\nonPDPsim\Jogi_paper\PARAMETERIZATION_TWO_RING_V1\VARY_BIAS_TWO_RING_V3\56_n20kV_uppr_pwrd\restart7\ne_2ring_v5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555776" y="675455"/>
            <a:ext cx="2080726" cy="52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UIGELS_D_Amanda\nonPDPsim\Jogi_paper\61_one_ring_n20kV_1mm\restart5\DOE_cntr_1ring_ne_v4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0790" y="667840"/>
            <a:ext cx="2083772" cy="52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内容占位符 2"/>
          <p:cNvSpPr txBox="1">
            <a:spLocks/>
          </p:cNvSpPr>
          <p:nvPr/>
        </p:nvSpPr>
        <p:spPr bwMode="auto">
          <a:xfrm>
            <a:off x="1465907" y="6369781"/>
            <a:ext cx="4899726" cy="43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P: powered  electrode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35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143001"/>
          </a:xfrm>
        </p:spPr>
        <p:txBody>
          <a:bodyPr/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DOWNSTREAM GROUND ON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973099" y="836712"/>
            <a:ext cx="382168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outside of tube is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without grounded ring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as E/N is higher outside of tube due to larger axial field. 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inside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tube quenches faster with grounded ring.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is larger, plasma is more conductive and provides more shielding, and so E/N drops faster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 ground ring, more low-threshold energy (N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(v)) and fewer high-threshold energy species (N, O, 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*, 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*) produced.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2000" dirty="0" smtClean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893262" y="6004687"/>
            <a:ext cx="3246690" cy="571451"/>
            <a:chOff x="960" y="3888"/>
            <a:chExt cx="2448" cy="431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582" y="4082"/>
              <a:ext cx="103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/>
                <a:t>Linear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pic>
        <p:nvPicPr>
          <p:cNvPr id="3074" name="Picture 2" descr="D:\UIGELS_D_Amanda\nonPDPsim\Jogi_paper\PARAMETERIZATION_TWO_RING_V1\VARY_BIAS_TWO_RING_V3\56_n20kV_uppr_pwrd\restart7\Te_2ring_v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663228" y="692696"/>
            <a:ext cx="2124796" cy="531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IGELS_D_Amanda\nonPDPsim\Jogi_paper\61_one_ring_n20kV_1mm\restart5\DOE_cntr_1ring_Te_v4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4257" y="692695"/>
            <a:ext cx="2124796" cy="531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7724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143001"/>
          </a:xfrm>
        </p:spPr>
        <p:txBody>
          <a:bodyPr/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EFFECT OF</a:t>
            </a:r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UPSTREAM GROUND ON n</a:t>
            </a:r>
            <a:r>
              <a:rPr lang="en-US" altLang="zh-CN" sz="3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860031" y="764705"/>
            <a:ext cx="4283969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9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in tube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10x higher with grounded ring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IW propagates in both directions with and without grounded ring, current is divided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E/N </a:t>
            </a: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tube is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larger with </a:t>
            </a: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grounded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ring, so more </a:t>
            </a: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current travels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upstream, 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9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outside of tube lower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IW speed outside tube is up to 50% higher without grounded ring,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more charge on inside wall shielding powered electrode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 × 10</a:t>
            </a:r>
            <a:r>
              <a:rPr lang="en-US" altLang="zh-CN" sz="19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8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cm/s without ground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7 </a:t>
            </a: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×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10</a:t>
            </a:r>
            <a:r>
              <a:rPr lang="en-US" altLang="zh-CN" sz="19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7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cm/s with ground</a:t>
            </a:r>
            <a:endParaRPr lang="en-US" altLang="zh-CN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9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9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900" dirty="0" smtClean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 bwMode="auto">
          <a:xfrm>
            <a:off x="886631" y="5995188"/>
            <a:ext cx="3246690" cy="479965"/>
            <a:chOff x="960" y="3888"/>
            <a:chExt cx="2448" cy="362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7" name="Picture 16" descr="colorband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6" name="Text Box 27"/>
            <p:cNvSpPr txBox="1">
              <a:spLocks noChangeAspect="1" noChangeArrowheads="1"/>
            </p:cNvSpPr>
            <p:nvPr/>
          </p:nvSpPr>
          <p:spPr bwMode="auto">
            <a:xfrm>
              <a:off x="1676" y="4016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pic>
        <p:nvPicPr>
          <p:cNvPr id="2" name="Picture 2" descr="D:\UIGELS_D_Amanda\nonPDPsim\Jogi_paper\PARAMETERIZATION_TWO_RING_V1\VARY_BIAS_TWO_RING_V3\56_n20kV_uppr_pwrd\restart7\ne_2ring_v5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55776" y="677137"/>
            <a:ext cx="2102633" cy="52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UIGELS_D_Amanda\nonPDPsim\Jogi_paper\61_one_ring_n20kV_1mm\restart5\DOE_cntr_1ring_ne_v4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4"/>
          <a:stretch/>
        </p:blipFill>
        <p:spPr bwMode="auto">
          <a:xfrm>
            <a:off x="251520" y="677137"/>
            <a:ext cx="2112563" cy="52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340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IGELS_D_Amanda\Conferences\2015_DOE_center_meeting\ckt_diagram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40" y="2348880"/>
            <a:ext cx="27432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143001"/>
          </a:xfrm>
        </p:spPr>
        <p:txBody>
          <a:bodyPr/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EFFECT OF</a:t>
            </a:r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UPSTREAM GROUND ON T</a:t>
            </a:r>
            <a:r>
              <a:rPr lang="en-US" altLang="zh-CN" sz="3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20688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699445" y="764704"/>
            <a:ext cx="4337051" cy="53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Circuit equivalent of adding a grounded ring is increasing  C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by several orders of magnitude, so voltage across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</a:t>
            </a:r>
            <a:r>
              <a:rPr lang="en-US" altLang="zh-CN" sz="2000" b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plasma,ambient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more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rapidly decreases.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With grounded ring, max T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outside of tube unaffected, but T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rapidly drops, 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as C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charges.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2000" dirty="0" smtClean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689474" y="6036088"/>
            <a:ext cx="3246690" cy="574102"/>
            <a:chOff x="960" y="3888"/>
            <a:chExt cx="2448" cy="433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601" y="4084"/>
              <a:ext cx="103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/>
                <a:t>Linear </a:t>
              </a:r>
              <a:r>
                <a:rPr lang="en-US" sz="1600" b="1" dirty="0"/>
                <a:t>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pic>
        <p:nvPicPr>
          <p:cNvPr id="4098" name="Picture 2" descr="D:\UIGELS_D_Amanda\nonPDPsim\Jogi_paper\PARAMETERIZATION_TWO_RING_V1\VARY_BIAS_TWO_RING_V3\56_n20kV_uppr_pwrd\restart7\Te_2ring_v4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483768" y="707506"/>
            <a:ext cx="2131437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IGELS_D_Amanda\nonPDPsim\Jogi_paper\61_one_ring_n20kV_1mm\restart5\DOE_cntr_1ring_Te_v4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79512" y="692696"/>
            <a:ext cx="213143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07656" y="6575972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ISPC </a:t>
            </a:r>
            <a:r>
              <a:rPr lang="en-US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1907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15371</TotalTime>
  <Words>1453</Words>
  <Application>Microsoft Office PowerPoint</Application>
  <PresentationFormat>On-screen Show (4:3)</PresentationFormat>
  <Paragraphs>278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</vt:lpstr>
      <vt:lpstr>PowerPoint Presentation</vt:lpstr>
      <vt:lpstr>ATMOSPHERIC PRESSURE PLASMA JETS</vt:lpstr>
      <vt:lpstr>CONTROL OF APPJ PROPERTIES  </vt:lpstr>
      <vt:lpstr>PowerPoint Presentation</vt:lpstr>
      <vt:lpstr>GAS FLOW and MESH</vt:lpstr>
      <vt:lpstr>EFFECT OF DOWNSTREAM GROUND ON ne</vt:lpstr>
      <vt:lpstr>EFFECT OF DOWNSTREAM GROUND ON Te</vt:lpstr>
      <vt:lpstr>EFFECT OF UPSTREAM GROUND ON ne</vt:lpstr>
      <vt:lpstr>EFFECT OF UPSTREAM GROUND ON Te</vt:lpstr>
      <vt:lpstr>POSITIVE IONS</vt:lpstr>
      <vt:lpstr>NEGATIVE IONS </vt:lpstr>
      <vt:lpstr>He EXCITED STATE PRODUCTION </vt:lpstr>
      <vt:lpstr>TOTAL RNS PRODUCTION</vt:lpstr>
      <vt:lpstr>TOTAL ROS PRODUCTION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P.T.</dc:creator>
  <cp:lastModifiedBy>Julia Falkovitch-Khain</cp:lastModifiedBy>
  <cp:revision>722</cp:revision>
  <cp:lastPrinted>2015-06-02T19:11:13Z</cp:lastPrinted>
  <dcterms:created xsi:type="dcterms:W3CDTF">2012-03-04T21:52:45Z</dcterms:created>
  <dcterms:modified xsi:type="dcterms:W3CDTF">2019-01-14T16:13:42Z</dcterms:modified>
</cp:coreProperties>
</file>