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2" r:id="rId5"/>
    <p:sldId id="269" r:id="rId6"/>
    <p:sldId id="268" r:id="rId7"/>
    <p:sldId id="266" r:id="rId8"/>
    <p:sldId id="267" r:id="rId9"/>
    <p:sldId id="270" r:id="rId10"/>
    <p:sldId id="264" r:id="rId11"/>
    <p:sldId id="279" r:id="rId12"/>
    <p:sldId id="272" r:id="rId13"/>
    <p:sldId id="273" r:id="rId14"/>
    <p:sldId id="275" r:id="rId15"/>
    <p:sldId id="280" r:id="rId16"/>
    <p:sldId id="277" r:id="rId17"/>
    <p:sldId id="278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19" autoAdjust="0"/>
  </p:normalViewPr>
  <p:slideViewPr>
    <p:cSldViewPr>
      <p:cViewPr>
        <p:scale>
          <a:sx n="122" d="100"/>
          <a:sy n="122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3827C-4CD1-4EFF-AB1E-7FEDB2D29B2F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06AE6-B238-42DF-9E91-A88D6464E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6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116C56EA-9907-4200-82E9-2B08F81B6AB4}" type="slidenum">
              <a:rPr lang="en-US" altLang="zh-TW" b="0"/>
              <a:pPr eaLnBrk="1" hangingPunct="1"/>
              <a:t>1</a:t>
            </a:fld>
            <a:endParaRPr lang="en-US" altLang="zh-TW" b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4" rIns="93167" bIns="46584"/>
          <a:lstStyle/>
          <a:p>
            <a:pPr eaLnBrk="1" hangingPunct="1"/>
            <a:endParaRPr lang="en-US" altLang="zh-CN" sz="8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75654" y="8694755"/>
            <a:ext cx="2982346" cy="4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681" tIns="44840" rIns="89681" bIns="44840" anchor="b"/>
          <a:lstStyle>
            <a:lvl1pPr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15963" indent="-274638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03313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544638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1984375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4415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8987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3559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131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r"/>
            <a:fld id="{B725F144-7FA0-4A15-8B1C-F9FAA1E2FFBC}" type="slidenum">
              <a:rPr lang="en-US" sz="1200">
                <a:latin typeface="Times New Roman" pitchFamily="18" charset="0"/>
              </a:rPr>
              <a:pPr algn="r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75654" y="8694755"/>
            <a:ext cx="2982346" cy="4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681" tIns="44840" rIns="89681" bIns="44840" anchor="b"/>
          <a:lstStyle>
            <a:lvl1pPr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15963" indent="-274638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03313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544638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1984375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4415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8987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3559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131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r"/>
            <a:fld id="{B725F144-7FA0-4A15-8B1C-F9FAA1E2FFBC}" type="slidenum">
              <a:rPr lang="en-US" sz="1200">
                <a:latin typeface="Times New Roman" pitchFamily="18" charset="0"/>
              </a:rPr>
              <a:pPr algn="r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A10C5-BCEC-437A-AAEB-CC0672F255D0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191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2BDE9-CF8A-403A-A672-14EE669FAB82}" type="slidenum">
              <a:rPr lang="zh-CN" altLang="en-US"/>
              <a:pPr/>
              <a:t>13</a:t>
            </a:fld>
            <a:endParaRPr lang="en-US" altLang="zh-CN"/>
          </a:p>
        </p:txBody>
      </p:sp>
      <p:sp>
        <p:nvSpPr>
          <p:cNvPr id="194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41F73-8E99-4A12-9589-DC87D5F8E2FF}" type="slidenum">
              <a:rPr lang="zh-CN" altLang="en-US"/>
              <a:pPr/>
              <a:t>14</a:t>
            </a:fld>
            <a:endParaRPr lang="en-US" altLang="zh-CN"/>
          </a:p>
        </p:txBody>
      </p:sp>
      <p:sp>
        <p:nvSpPr>
          <p:cNvPr id="191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41F73-8E99-4A12-9589-DC87D5F8E2FF}" type="slidenum">
              <a:rPr lang="zh-CN" altLang="en-US"/>
              <a:pPr/>
              <a:t>15</a:t>
            </a:fld>
            <a:endParaRPr lang="en-US" altLang="zh-CN"/>
          </a:p>
        </p:txBody>
      </p:sp>
      <p:sp>
        <p:nvSpPr>
          <p:cNvPr id="191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41F73-8E99-4A12-9589-DC87D5F8E2FF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191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41F73-8E99-4A12-9589-DC87D5F8E2FF}" type="slidenum">
              <a:rPr lang="zh-CN" altLang="en-US"/>
              <a:pPr/>
              <a:t>17</a:t>
            </a:fld>
            <a:endParaRPr lang="en-US" altLang="zh-CN"/>
          </a:p>
        </p:txBody>
      </p:sp>
      <p:sp>
        <p:nvSpPr>
          <p:cNvPr id="191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75654" y="8694755"/>
            <a:ext cx="2982346" cy="4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681" tIns="44840" rIns="89681" bIns="44840" anchor="b"/>
          <a:lstStyle>
            <a:lvl1pPr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15963" indent="-274638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03313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544638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1984375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4415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8987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3559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131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r"/>
            <a:fld id="{B725F144-7FA0-4A15-8B1C-F9FAA1E2FFBC}" type="slidenum">
              <a:rPr lang="en-US" sz="1200">
                <a:latin typeface="Times New Roman" pitchFamily="18" charset="0"/>
              </a:rPr>
              <a:pPr algn="r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4648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29722" indent="-281620" defTabSz="894648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21811" indent="-224051" defTabSz="894648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569912" indent="-224051" defTabSz="894648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18014" indent="-224051" defTabSz="894648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466116" indent="-224051" defTabSz="8946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14218" indent="-224051" defTabSz="8946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362319" indent="-224051" defTabSz="8946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10421" indent="-224051" defTabSz="8946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fld id="{4E7BE4EF-8D20-4487-B92C-764444AEDC6C}" type="slidenum">
              <a:rPr lang="en-US" sz="1200">
                <a:latin typeface="Times New Roman" pitchFamily="18" charset="0"/>
              </a:rPr>
              <a:pPr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75654" y="8694755"/>
            <a:ext cx="2982346" cy="4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681" tIns="44840" rIns="89681" bIns="44840" anchor="b"/>
          <a:lstStyle>
            <a:lvl1pPr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15963" indent="-274638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03313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544638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1984375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4415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8987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3559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131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r"/>
            <a:fld id="{B725F144-7FA0-4A15-8B1C-F9FAA1E2FFBC}" type="slidenum">
              <a:rPr lang="en-US" sz="1200">
                <a:latin typeface="Times New Roman" pitchFamily="18" charset="0"/>
              </a:rPr>
              <a:pPr algn="r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75654" y="8694755"/>
            <a:ext cx="2982346" cy="4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681" tIns="44840" rIns="89681" bIns="44840" anchor="b"/>
          <a:lstStyle>
            <a:lvl1pPr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15963" indent="-274638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03313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544638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1984375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4415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8987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3559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131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r"/>
            <a:fld id="{B725F144-7FA0-4A15-8B1C-F9FAA1E2FFBC}" type="slidenum">
              <a:rPr lang="en-US" sz="1200">
                <a:latin typeface="Times New Roman" pitchFamily="18" charset="0"/>
              </a:rPr>
              <a:pPr algn="r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11540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11540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11540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7"/>
          <p:cNvSpPr txBox="1">
            <a:spLocks noGrp="1" noChangeArrowheads="1"/>
          </p:cNvSpPr>
          <p:nvPr/>
        </p:nvSpPr>
        <p:spPr bwMode="auto">
          <a:xfrm>
            <a:off x="3876973" y="8694965"/>
            <a:ext cx="2981027" cy="44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61" tIns="44830" rIns="89661" bIns="44830" anchor="b"/>
          <a:lstStyle>
            <a:lvl1pPr defTabSz="9445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45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45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45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30188" defTabSz="9445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30188" defTabSz="9445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30188" defTabSz="9445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30188" defTabSz="9445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30188" defTabSz="9445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DAEDEBD2-7C81-43AA-B2B0-BB5D126C6BBA}" type="slidenum">
              <a:rPr lang="en-US" sz="1100">
                <a:latin typeface="Times New Roman" pitchFamily="18" charset="0"/>
              </a:rPr>
              <a:pPr algn="r"/>
              <a:t>8</a:t>
            </a:fld>
            <a:endParaRPr lang="en-US" sz="1100">
              <a:latin typeface="Times New Roman" pitchFamily="18" charset="0"/>
            </a:endParaRPr>
          </a:p>
        </p:txBody>
      </p:sp>
      <p:sp>
        <p:nvSpPr>
          <p:cNvPr id="142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595813" cy="3448050"/>
          </a:xfrm>
          <a:ln/>
        </p:spPr>
      </p:sp>
      <p:sp>
        <p:nvSpPr>
          <p:cNvPr id="142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458" y="4346727"/>
            <a:ext cx="5069086" cy="4122964"/>
          </a:xfrm>
        </p:spPr>
        <p:txBody>
          <a:bodyPr lIns="89661" tIns="44830" rIns="89661" bIns="448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75654" y="8694755"/>
            <a:ext cx="2982346" cy="4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681" tIns="44840" rIns="89681" bIns="44840" anchor="b"/>
          <a:lstStyle>
            <a:lvl1pPr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15963" indent="-274638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03313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544638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1984375" indent="-220663" defTabSz="912813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4415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8987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3559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13175" indent="-220663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r"/>
            <a:fld id="{B725F144-7FA0-4A15-8B1C-F9FAA1E2FFBC}" type="slidenum">
              <a:rPr lang="en-US" sz="1200">
                <a:latin typeface="Times New Roman" pitchFamily="18" charset="0"/>
              </a:rPr>
              <a:pPr algn="r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101E-2A35-4081-B7E1-03E25875E1C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CE2A-D347-46E9-9477-492226D8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7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101E-2A35-4081-B7E1-03E25875E1C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CE2A-D347-46E9-9477-492226D8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101E-2A35-4081-B7E1-03E25875E1C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CE2A-D347-46E9-9477-492226D8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9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101E-2A35-4081-B7E1-03E25875E1C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CE2A-D347-46E9-9477-492226D8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5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101E-2A35-4081-B7E1-03E25875E1C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CE2A-D347-46E9-9477-492226D8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1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101E-2A35-4081-B7E1-03E25875E1C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CE2A-D347-46E9-9477-492226D8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0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101E-2A35-4081-B7E1-03E25875E1C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CE2A-D347-46E9-9477-492226D8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4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101E-2A35-4081-B7E1-03E25875E1C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CE2A-D347-46E9-9477-492226D8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101E-2A35-4081-B7E1-03E25875E1C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CE2A-D347-46E9-9477-492226D8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7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101E-2A35-4081-B7E1-03E25875E1C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CE2A-D347-46E9-9477-492226D8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9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101E-2A35-4081-B7E1-03E25875E1C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CE2A-D347-46E9-9477-492226D8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2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0101E-2A35-4081-B7E1-03E25875E1CD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CE2A-D347-46E9-9477-492226D8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9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9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5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kumimoji="0" lang="en-US" altLang="ko-KR" sz="3000" dirty="0" smtClean="0">
                <a:ea typeface="굴림" pitchFamily="34" charset="-127"/>
              </a:rPr>
              <a:t>LOW-PRESSURE INDUCTIVELY COUPLED PULSED MICROPLASMAS FOR VUV PHOTONS PRODUCTION*</a:t>
            </a:r>
            <a:endParaRPr kumimoji="0" lang="en-US" altLang="ko-KR" sz="3000" dirty="0">
              <a:ea typeface="굴림" pitchFamily="34" charset="-127"/>
            </a:endParaRPr>
          </a:p>
          <a:p>
            <a:pPr algn="ctr" eaLnBrk="1" hangingPunct="1"/>
            <a:endParaRPr kumimoji="0" lang="en-US" altLang="zh-TW" sz="2800" dirty="0">
              <a:ea typeface="굴림" pitchFamily="34" charset="-127"/>
            </a:endParaRPr>
          </a:p>
          <a:p>
            <a:pPr algn="ctr"/>
            <a:r>
              <a:rPr lang="en-US" sz="2400" u="sng" dirty="0" err="1" smtClean="0"/>
              <a:t>Yiting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Zhang</a:t>
            </a:r>
            <a:r>
              <a:rPr lang="en-US" sz="2400" u="sng" baseline="30000" dirty="0" err="1" smtClean="0"/>
              <a:t>b</a:t>
            </a:r>
            <a:r>
              <a:rPr lang="en-US" sz="2400" dirty="0" smtClean="0"/>
              <a:t>, </a:t>
            </a:r>
            <a:r>
              <a:rPr lang="en-US" sz="2400" dirty="0"/>
              <a:t>Mark </a:t>
            </a:r>
            <a:r>
              <a:rPr lang="en-US" sz="2400" dirty="0" err="1" smtClean="0"/>
              <a:t>Denning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 </a:t>
            </a:r>
            <a:r>
              <a:rPr lang="en-US" sz="2400" dirty="0"/>
              <a:t>Randall S. </a:t>
            </a:r>
            <a:r>
              <a:rPr lang="en-US" sz="2400" dirty="0" err="1" smtClean="0"/>
              <a:t>Urdahl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and </a:t>
            </a:r>
            <a:r>
              <a:rPr lang="en-US" sz="2400" dirty="0"/>
              <a:t>Mark J. </a:t>
            </a:r>
            <a:r>
              <a:rPr lang="en-US" sz="2400" dirty="0" err="1" smtClean="0"/>
              <a:t>Kushner</a:t>
            </a:r>
            <a:r>
              <a:rPr lang="en-US" sz="2400" baseline="30000" dirty="0" err="1" smtClean="0"/>
              <a:t>b</a:t>
            </a:r>
            <a:endParaRPr lang="en-US" sz="2400" baseline="30000" dirty="0" smtClean="0"/>
          </a:p>
          <a:p>
            <a:pPr algn="ctr"/>
            <a:endParaRPr lang="en-US" sz="2000" dirty="0"/>
          </a:p>
          <a:p>
            <a:pPr algn="ctr"/>
            <a:r>
              <a:rPr lang="es-ES" sz="2000" b="0" baseline="30000" dirty="0" smtClean="0"/>
              <a:t>a</a:t>
            </a:r>
            <a:r>
              <a:rPr lang="es-ES" sz="2000" b="0" dirty="0" smtClean="0"/>
              <a:t> </a:t>
            </a:r>
            <a:r>
              <a:rPr lang="es-ES" sz="2000" b="0" dirty="0" err="1"/>
              <a:t>Agilent</a:t>
            </a:r>
            <a:r>
              <a:rPr lang="es-ES" sz="2000" b="0" dirty="0"/>
              <a:t> </a:t>
            </a:r>
            <a:r>
              <a:rPr lang="es-ES" sz="2000" b="0" dirty="0" err="1"/>
              <a:t>Laboratories</a:t>
            </a:r>
            <a:r>
              <a:rPr lang="es-ES" sz="2000" b="0" dirty="0"/>
              <a:t>, Santa Clara, CA </a:t>
            </a:r>
            <a:r>
              <a:rPr lang="es-ES" sz="2000" b="0" dirty="0" smtClean="0"/>
              <a:t>USA</a:t>
            </a:r>
          </a:p>
          <a:p>
            <a:pPr algn="ctr">
              <a:spcAft>
                <a:spcPts val="600"/>
              </a:spcAft>
            </a:pPr>
            <a:r>
              <a:rPr lang="es-ES" sz="2000" b="0" dirty="0" smtClean="0"/>
              <a:t>(mark.denning@agilent.com, randall_urdahl@agilent.com)</a:t>
            </a:r>
            <a:endParaRPr lang="en-US" sz="2000" b="0" dirty="0"/>
          </a:p>
          <a:p>
            <a:pPr algn="ctr"/>
            <a:r>
              <a:rPr lang="en-US" sz="2000" b="0" baseline="30000" dirty="0" smtClean="0"/>
              <a:t>b</a:t>
            </a:r>
            <a:r>
              <a:rPr lang="en-US" sz="2000" b="0" dirty="0" smtClean="0"/>
              <a:t> Department of Electrical and Computer Engineering, </a:t>
            </a:r>
          </a:p>
          <a:p>
            <a:pPr algn="ctr"/>
            <a:r>
              <a:rPr lang="en-US" sz="2000" b="0" dirty="0" smtClean="0"/>
              <a:t>University </a:t>
            </a:r>
            <a:r>
              <a:rPr lang="en-US" sz="2000" b="0" dirty="0"/>
              <a:t>of Michigan, Ann Arbor, MI </a:t>
            </a:r>
            <a:r>
              <a:rPr lang="en-US" sz="2000" b="0" dirty="0" smtClean="0"/>
              <a:t>USA</a:t>
            </a:r>
          </a:p>
          <a:p>
            <a:pPr algn="ctr"/>
            <a:r>
              <a:rPr lang="en-US" sz="2000" b="0" dirty="0" smtClean="0"/>
              <a:t>(yitingz@umich.edu, mjkush@umich.edu)</a:t>
            </a:r>
            <a:endParaRPr lang="en-US" sz="2000" b="0" dirty="0"/>
          </a:p>
          <a:p>
            <a:pPr algn="ctr"/>
            <a:endParaRPr kumimoji="0" lang="en-US" altLang="zh-TW" sz="2200" dirty="0"/>
          </a:p>
          <a:p>
            <a:pPr algn="ctr"/>
            <a:r>
              <a:rPr kumimoji="0" lang="en-US" altLang="zh-TW" sz="2000" dirty="0" smtClean="0"/>
              <a:t>The 7</a:t>
            </a:r>
            <a:r>
              <a:rPr kumimoji="0" lang="en-US" altLang="zh-TW" sz="2000" baseline="30000" dirty="0" smtClean="0"/>
              <a:t>th</a:t>
            </a:r>
            <a:r>
              <a:rPr kumimoji="0" lang="en-US" altLang="zh-TW" sz="2000" dirty="0" smtClean="0"/>
              <a:t> International Workshop on </a:t>
            </a:r>
            <a:r>
              <a:rPr kumimoji="0" lang="en-US" altLang="zh-TW" sz="2000" dirty="0" err="1" smtClean="0"/>
              <a:t>Microplasmas</a:t>
            </a:r>
            <a:endParaRPr kumimoji="0" lang="en-US" altLang="zh-TW" sz="2000" dirty="0" smtClean="0"/>
          </a:p>
          <a:p>
            <a:pPr algn="ctr"/>
            <a:r>
              <a:rPr kumimoji="0" lang="en-US" altLang="zh-TW" sz="2000" dirty="0" smtClean="0"/>
              <a:t>May 22, 2013 Beijing China</a:t>
            </a:r>
            <a:endParaRPr kumimoji="0" lang="en-US" altLang="zh-TW" sz="2000" dirty="0"/>
          </a:p>
          <a:p>
            <a:pPr algn="ctr" eaLnBrk="1" hangingPunct="1"/>
            <a:endParaRPr kumimoji="0" lang="en-US" altLang="zh-TW" sz="2000" dirty="0"/>
          </a:p>
          <a:p>
            <a:r>
              <a:rPr kumimoji="0" lang="en-US" altLang="zh-TW" sz="1600" dirty="0"/>
              <a:t>* </a:t>
            </a:r>
            <a:r>
              <a:rPr lang="en-US" sz="1600" dirty="0"/>
              <a:t>Work supported by Agilent Laboratories, the Department of Energy Office of Fusion Energy Sciences and the National Science Foundation. </a:t>
            </a:r>
          </a:p>
        </p:txBody>
      </p:sp>
    </p:spTree>
    <p:extLst>
      <p:ext uri="{BB962C8B-B14F-4D97-AF65-F5344CB8AC3E}">
        <p14:creationId xmlns:p14="http://schemas.microsoft.com/office/powerpoint/2010/main" val="11748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7" name="Line 7"/>
          <p:cNvSpPr>
            <a:spLocks noChangeShapeType="1"/>
          </p:cNvSpPr>
          <p:nvPr/>
        </p:nvSpPr>
        <p:spPr bwMode="auto">
          <a:xfrm>
            <a:off x="4495800" y="76200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grpSp>
        <p:nvGrpSpPr>
          <p:cNvPr id="73734" name="Group 9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73735" name="Line 10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Text Box 11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dirty="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9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dirty="0" smtClean="0">
                <a:latin typeface="Arial" charset="0"/>
              </a:rPr>
              <a:t>YZHANG_iwm7_10</a:t>
            </a:r>
            <a:endParaRPr lang="en-US" sz="900" dirty="0">
              <a:latin typeface="Arial" charset="0"/>
            </a:endParaRPr>
          </a:p>
        </p:txBody>
      </p:sp>
      <p:sp>
        <p:nvSpPr>
          <p:cNvPr id="10" name="Text Box 289"/>
          <p:cNvSpPr txBox="1">
            <a:spLocks noChangeArrowheads="1"/>
          </p:cNvSpPr>
          <p:nvPr/>
        </p:nvSpPr>
        <p:spPr bwMode="auto">
          <a:xfrm>
            <a:off x="4348007" y="152400"/>
            <a:ext cx="4795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ctr"/>
            <a:r>
              <a:rPr lang="en-US" altLang="zh-CN" sz="2800" dirty="0" smtClean="0">
                <a:latin typeface="Arial" charset="0"/>
                <a:ea typeface="SimSun" pitchFamily="2" charset="-122"/>
                <a:sym typeface="Symbol" pitchFamily="18" charset="2"/>
              </a:rPr>
              <a:t>CW PLASMA PROPERTIES</a:t>
            </a:r>
            <a:endParaRPr lang="en-US" altLang="zh-CN" sz="2800" dirty="0">
              <a:latin typeface="Arial" charset="0"/>
              <a:ea typeface="SimSun" pitchFamily="2" charset="-122"/>
              <a:sym typeface="Symbol" pitchFamily="18" charset="2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4495799" y="1077754"/>
            <a:ext cx="447516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228600" indent="-228600"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i="0" dirty="0" smtClean="0">
                <a:latin typeface="Arial" pitchFamily="34" charset="0"/>
                <a:ea typeface="宋体" pitchFamily="2" charset="-122"/>
              </a:rPr>
              <a:t>Electron densities exceed 10</a:t>
            </a:r>
            <a:r>
              <a:rPr lang="en-US" altLang="zh-CN" sz="2200" b="1" i="0" baseline="30000" dirty="0" smtClean="0">
                <a:latin typeface="Arial" pitchFamily="34" charset="0"/>
                <a:ea typeface="宋体" pitchFamily="2" charset="-122"/>
              </a:rPr>
              <a:t>14</a:t>
            </a:r>
            <a:r>
              <a:rPr lang="en-US" altLang="zh-CN" sz="2200" b="1" i="0" dirty="0" smtClean="0">
                <a:latin typeface="Arial" pitchFamily="34" charset="0"/>
                <a:ea typeface="宋体" pitchFamily="2" charset="-122"/>
              </a:rPr>
              <a:t> cm</a:t>
            </a:r>
            <a:r>
              <a:rPr lang="en-US" altLang="zh-CN" sz="2200" b="1" i="0" baseline="30000" dirty="0" smtClean="0">
                <a:latin typeface="Arial" pitchFamily="34" charset="0"/>
                <a:ea typeface="宋体" pitchFamily="2" charset="-122"/>
              </a:rPr>
              <a:t>-3</a:t>
            </a:r>
            <a:endParaRPr lang="en-US" altLang="zh-CN" sz="2200" b="1" i="0" dirty="0" smtClean="0">
              <a:latin typeface="Arial" pitchFamily="34" charset="0"/>
              <a:ea typeface="宋体" pitchFamily="2" charset="-122"/>
            </a:endParaRPr>
          </a:p>
          <a:p>
            <a:pPr marL="228600" indent="-228600"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i="0" dirty="0" smtClean="0">
                <a:latin typeface="Arial" pitchFamily="34" charset="0"/>
                <a:ea typeface="宋体" pitchFamily="2" charset="-122"/>
              </a:rPr>
              <a:t>Electron </a:t>
            </a:r>
            <a:r>
              <a:rPr lang="en-US" altLang="zh-CN" sz="2200" b="1" i="0" dirty="0">
                <a:latin typeface="Arial" pitchFamily="34" charset="0"/>
                <a:ea typeface="宋体" pitchFamily="2" charset="-122"/>
              </a:rPr>
              <a:t>temperatures of </a:t>
            </a:r>
            <a:r>
              <a:rPr lang="en-US" altLang="zh-CN" sz="2200" b="1" i="0" dirty="0" smtClean="0">
                <a:latin typeface="Arial" pitchFamily="34" charset="0"/>
                <a:ea typeface="宋体" pitchFamily="2" charset="-122"/>
              </a:rPr>
              <a:t>2.0 -2.7 </a:t>
            </a:r>
            <a:r>
              <a:rPr lang="en-US" altLang="zh-CN" sz="2200" b="1" i="0" dirty="0">
                <a:latin typeface="Arial" pitchFamily="34" charset="0"/>
                <a:ea typeface="宋体" pitchFamily="2" charset="-122"/>
              </a:rPr>
              <a:t>eV</a:t>
            </a:r>
          </a:p>
          <a:p>
            <a:pPr marL="228600" indent="-228600"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i="0" dirty="0" smtClean="0">
                <a:latin typeface="Arial" pitchFamily="34" charset="0"/>
                <a:ea typeface="宋体" pitchFamily="2" charset="-122"/>
              </a:rPr>
              <a:t>The radiating excited state Ar(1s</a:t>
            </a:r>
            <a:r>
              <a:rPr lang="en-US" altLang="zh-CN" sz="2200" b="1" i="0" baseline="-25000" dirty="0" smtClean="0">
                <a:latin typeface="Arial" pitchFamily="34" charset="0"/>
                <a:ea typeface="宋体" pitchFamily="2" charset="-122"/>
              </a:rPr>
              <a:t>4</a:t>
            </a:r>
            <a:r>
              <a:rPr lang="en-US" altLang="zh-CN" sz="2200" b="1" i="0" dirty="0" smtClean="0">
                <a:latin typeface="Arial" pitchFamily="34" charset="0"/>
                <a:ea typeface="宋体" pitchFamily="2" charset="-122"/>
              </a:rPr>
              <a:t>) </a:t>
            </a:r>
            <a:r>
              <a:rPr lang="en-US" altLang="zh-CN" sz="2200" b="1" i="0" dirty="0">
                <a:latin typeface="Arial" pitchFamily="34" charset="0"/>
                <a:ea typeface="宋体" pitchFamily="2" charset="-122"/>
              </a:rPr>
              <a:t>has a trapped lifetime of </a:t>
            </a:r>
            <a:r>
              <a:rPr lang="en-US" altLang="zh-CN" sz="2200" b="1" i="0" dirty="0" smtClean="0">
                <a:latin typeface="Arial" pitchFamily="34" charset="0"/>
                <a:ea typeface="宋体" pitchFamily="2" charset="-122"/>
              </a:rPr>
              <a:t>16 ns with trapping factor 7.32.  It </a:t>
            </a:r>
            <a:r>
              <a:rPr lang="en-US" altLang="zh-CN" sz="2200" b="1" i="0" dirty="0">
                <a:latin typeface="Arial" pitchFamily="34" charset="0"/>
                <a:ea typeface="宋体" pitchFamily="2" charset="-122"/>
              </a:rPr>
              <a:t>radiates </a:t>
            </a:r>
            <a:r>
              <a:rPr lang="en-US" altLang="zh-CN" sz="2200" b="1" i="0" dirty="0" smtClean="0">
                <a:latin typeface="Arial" pitchFamily="34" charset="0"/>
                <a:ea typeface="宋体" pitchFamily="2" charset="-122"/>
              </a:rPr>
              <a:t>where </a:t>
            </a:r>
            <a:r>
              <a:rPr lang="en-US" altLang="zh-CN" sz="2200" b="1" i="0" dirty="0">
                <a:latin typeface="Arial" pitchFamily="34" charset="0"/>
                <a:ea typeface="宋体" pitchFamily="2" charset="-122"/>
              </a:rPr>
              <a:t>it is excited by electron </a:t>
            </a:r>
            <a:r>
              <a:rPr lang="en-US" altLang="zh-CN" sz="2200" b="1" i="0" dirty="0" smtClean="0">
                <a:latin typeface="Arial" pitchFamily="34" charset="0"/>
                <a:ea typeface="宋体" pitchFamily="2" charset="-122"/>
              </a:rPr>
              <a:t>impact or by mixing.</a:t>
            </a:r>
            <a:endParaRPr lang="en-US" altLang="zh-CN" sz="2200" b="1" i="0" dirty="0">
              <a:latin typeface="Arial" pitchFamily="34" charset="0"/>
              <a:ea typeface="宋体" pitchFamily="2" charset="-122"/>
            </a:endParaRPr>
          </a:p>
          <a:p>
            <a:pPr marL="228600" indent="-228600"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i="0" dirty="0" smtClean="0">
                <a:latin typeface="Arial" pitchFamily="34" charset="0"/>
                <a:ea typeface="宋体" pitchFamily="2" charset="-122"/>
              </a:rPr>
              <a:t>Ar(1s</a:t>
            </a:r>
            <a:r>
              <a:rPr lang="en-US" altLang="zh-CN" sz="2200" b="1" i="0" baseline="-25000" dirty="0" smtClean="0">
                <a:latin typeface="Arial" pitchFamily="34" charset="0"/>
                <a:ea typeface="宋体" pitchFamily="2" charset="-122"/>
              </a:rPr>
              <a:t>5</a:t>
            </a:r>
            <a:r>
              <a:rPr lang="en-US" altLang="zh-CN" sz="2200" b="1" i="0" dirty="0" smtClean="0">
                <a:latin typeface="Arial" pitchFamily="34" charset="0"/>
                <a:ea typeface="宋体" pitchFamily="2" charset="-122"/>
              </a:rPr>
              <a:t>) </a:t>
            </a:r>
            <a:r>
              <a:rPr lang="en-US" altLang="zh-CN" sz="2200" b="1" i="0" dirty="0">
                <a:latin typeface="Arial" pitchFamily="34" charset="0"/>
                <a:ea typeface="宋体" pitchFamily="2" charset="-122"/>
              </a:rPr>
              <a:t>is metastable and is quenched by collisions or on </a:t>
            </a:r>
            <a:r>
              <a:rPr lang="en-US" altLang="zh-CN" sz="2200" b="1" i="0" dirty="0" smtClean="0">
                <a:latin typeface="Arial" pitchFamily="34" charset="0"/>
                <a:ea typeface="宋体" pitchFamily="2" charset="-122"/>
              </a:rPr>
              <a:t>walls, </a:t>
            </a:r>
            <a:r>
              <a:rPr lang="en-US" altLang="zh-CN" sz="2200" b="1" i="0" dirty="0">
                <a:latin typeface="Arial" pitchFamily="34" charset="0"/>
                <a:ea typeface="宋体" pitchFamily="2" charset="-122"/>
              </a:rPr>
              <a:t>and </a:t>
            </a:r>
            <a:r>
              <a:rPr lang="en-US" altLang="zh-CN" sz="2200" b="1" i="0" dirty="0" smtClean="0">
                <a:latin typeface="Arial" pitchFamily="34" charset="0"/>
                <a:ea typeface="宋体" pitchFamily="2" charset="-122"/>
              </a:rPr>
              <a:t>feeds Ar(1s</a:t>
            </a:r>
            <a:r>
              <a:rPr lang="en-US" altLang="zh-CN" sz="2200" b="1" i="0" baseline="-25000" dirty="0" smtClean="0">
                <a:latin typeface="Arial" pitchFamily="34" charset="0"/>
                <a:ea typeface="宋体" pitchFamily="2" charset="-122"/>
              </a:rPr>
              <a:t>4</a:t>
            </a:r>
            <a:r>
              <a:rPr lang="en-US" altLang="zh-CN" sz="2200" b="1" i="0" dirty="0" smtClean="0">
                <a:latin typeface="Arial" pitchFamily="34" charset="0"/>
                <a:ea typeface="宋体" pitchFamily="2" charset="-122"/>
              </a:rPr>
              <a:t>) by collisional mixing.  </a:t>
            </a:r>
            <a:endParaRPr lang="en-US" altLang="zh-CN" sz="2200" b="1" i="0" dirty="0">
              <a:latin typeface="Arial" pitchFamily="34" charset="0"/>
              <a:ea typeface="宋体" pitchFamily="2" charset="-122"/>
            </a:endParaRP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endParaRPr lang="en-US" altLang="zh-CN" sz="2200" b="1" i="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8923" y="6477000"/>
            <a:ext cx="2787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b="1" dirty="0" err="1">
                <a:latin typeface="Arial" pitchFamily="34" charset="0"/>
              </a:rPr>
              <a:t>Ar</a:t>
            </a:r>
            <a:r>
              <a:rPr lang="en-US" b="1" dirty="0">
                <a:latin typeface="Arial" pitchFamily="34" charset="0"/>
              </a:rPr>
              <a:t>, 4 </a:t>
            </a:r>
            <a:r>
              <a:rPr lang="en-US" b="1" dirty="0" err="1">
                <a:latin typeface="Arial" pitchFamily="34" charset="0"/>
              </a:rPr>
              <a:t>Torr</a:t>
            </a:r>
            <a:r>
              <a:rPr lang="en-US" b="1" dirty="0">
                <a:latin typeface="Arial" pitchFamily="34" charset="0"/>
              </a:rPr>
              <a:t>, 1 W, 3 </a:t>
            </a:r>
            <a:r>
              <a:rPr lang="en-US" b="1" dirty="0" err="1">
                <a:latin typeface="Arial" pitchFamily="34" charset="0"/>
              </a:rPr>
              <a:t>sccm</a:t>
            </a:r>
            <a:r>
              <a:rPr lang="en-US" b="1" dirty="0">
                <a:latin typeface="Arial" pitchFamily="34" charset="0"/>
              </a:rPr>
              <a:t> </a:t>
            </a:r>
            <a:endParaRPr lang="en-US" altLang="zh-CN" b="1" dirty="0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123" name="Picture 3" descr="D:\yitingz_UIGELP_D\Research\Agilent\agilent_icp08\ar(1s4+s5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3226" r="6857" b="10098"/>
          <a:stretch/>
        </p:blipFill>
        <p:spPr bwMode="auto">
          <a:xfrm>
            <a:off x="0" y="3391329"/>
            <a:ext cx="4315968" cy="315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yitingz_UIGELP_D\Research\Agilent\agilent_icp08\te+n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" t="2846" r="6651" b="8976"/>
          <a:stretch/>
        </p:blipFill>
        <p:spPr bwMode="auto">
          <a:xfrm>
            <a:off x="0" y="208051"/>
            <a:ext cx="431608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7" name="Line 7"/>
          <p:cNvSpPr>
            <a:spLocks noChangeShapeType="1"/>
          </p:cNvSpPr>
          <p:nvPr/>
        </p:nvSpPr>
        <p:spPr bwMode="auto">
          <a:xfrm>
            <a:off x="304800" y="954107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grpSp>
        <p:nvGrpSpPr>
          <p:cNvPr id="73734" name="Group 9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73735" name="Line 10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Text Box 11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dirty="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9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dirty="0" smtClean="0">
                <a:latin typeface="Arial" charset="0"/>
              </a:rPr>
              <a:t>YZHANG_iwm7_11</a:t>
            </a:r>
            <a:endParaRPr lang="en-US" sz="9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7162" y="6444734"/>
            <a:ext cx="2787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b="1" dirty="0" err="1">
                <a:latin typeface="Arial" pitchFamily="34" charset="0"/>
              </a:rPr>
              <a:t>Ar</a:t>
            </a:r>
            <a:r>
              <a:rPr lang="en-US" b="1" dirty="0">
                <a:latin typeface="Arial" pitchFamily="34" charset="0"/>
              </a:rPr>
              <a:t>, 4 </a:t>
            </a:r>
            <a:r>
              <a:rPr lang="en-US" b="1" dirty="0" err="1">
                <a:latin typeface="Arial" pitchFamily="34" charset="0"/>
              </a:rPr>
              <a:t>Torr</a:t>
            </a:r>
            <a:r>
              <a:rPr lang="en-US" b="1" dirty="0">
                <a:latin typeface="Arial" pitchFamily="34" charset="0"/>
              </a:rPr>
              <a:t>, 1 W, 3 </a:t>
            </a:r>
            <a:r>
              <a:rPr lang="en-US" b="1" dirty="0" err="1">
                <a:latin typeface="Arial" pitchFamily="34" charset="0"/>
              </a:rPr>
              <a:t>sccm</a:t>
            </a:r>
            <a:r>
              <a:rPr lang="en-US" b="1" dirty="0">
                <a:latin typeface="Arial" pitchFamily="34" charset="0"/>
              </a:rPr>
              <a:t> </a:t>
            </a:r>
            <a:endParaRPr lang="en-US" altLang="zh-CN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5889" y="1219200"/>
            <a:ext cx="430951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dirty="0" smtClean="0">
                <a:latin typeface="Arial" pitchFamily="34" charset="0"/>
                <a:ea typeface="宋体" pitchFamily="2" charset="-122"/>
              </a:rPr>
              <a:t>Bulk </a:t>
            </a:r>
            <a:r>
              <a:rPr lang="en-US" altLang="zh-CN" sz="2200" b="1" dirty="0">
                <a:latin typeface="Arial" pitchFamily="34" charset="0"/>
                <a:ea typeface="宋体" pitchFamily="2" charset="-122"/>
              </a:rPr>
              <a:t>ion temperatures are a few tenths of </a:t>
            </a:r>
            <a:r>
              <a:rPr lang="en-US" altLang="zh-CN" sz="2200" b="1" dirty="0" smtClean="0">
                <a:latin typeface="Arial" pitchFamily="34" charset="0"/>
                <a:ea typeface="宋体" pitchFamily="2" charset="-122"/>
              </a:rPr>
              <a:t>eV – a few eV in sheaths.</a:t>
            </a:r>
            <a:endParaRPr lang="en-US" altLang="zh-CN" sz="2200" b="1" dirty="0">
              <a:latin typeface="Arial" pitchFamily="34" charset="0"/>
              <a:ea typeface="宋体" pitchFamily="2" charset="-122"/>
            </a:endParaRPr>
          </a:p>
          <a:p>
            <a:pPr marL="228600" indent="-228600"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dirty="0">
                <a:latin typeface="Arial" pitchFamily="34" charset="0"/>
                <a:ea typeface="宋体" pitchFamily="2" charset="-122"/>
              </a:rPr>
              <a:t>Gas temperature is highest near </a:t>
            </a:r>
            <a:r>
              <a:rPr lang="en-US" altLang="zh-CN" sz="2200" b="1" dirty="0" smtClean="0">
                <a:latin typeface="Arial" pitchFamily="34" charset="0"/>
                <a:ea typeface="宋体" pitchFamily="2" charset="-122"/>
              </a:rPr>
              <a:t>coils </a:t>
            </a:r>
            <a:r>
              <a:rPr lang="en-US" altLang="zh-CN" sz="2200" b="1" dirty="0">
                <a:latin typeface="Arial" pitchFamily="34" charset="0"/>
                <a:ea typeface="宋体" pitchFamily="2" charset="-122"/>
              </a:rPr>
              <a:t>where </a:t>
            </a:r>
            <a:r>
              <a:rPr lang="en-US" altLang="zh-CN" sz="2200" b="1" dirty="0" smtClean="0">
                <a:latin typeface="Arial" pitchFamily="34" charset="0"/>
                <a:ea typeface="宋体" pitchFamily="2" charset="-122"/>
              </a:rPr>
              <a:t>rate of ion </a:t>
            </a:r>
            <a:r>
              <a:rPr lang="en-US" altLang="zh-CN" sz="2200" b="1" dirty="0">
                <a:latin typeface="Arial" pitchFamily="34" charset="0"/>
                <a:ea typeface="宋体" pitchFamily="2" charset="-122"/>
              </a:rPr>
              <a:t>charge </a:t>
            </a:r>
            <a:r>
              <a:rPr lang="en-US" altLang="zh-CN" sz="2200" b="1" dirty="0" smtClean="0">
                <a:latin typeface="Arial" pitchFamily="34" charset="0"/>
                <a:ea typeface="宋体" pitchFamily="2" charset="-122"/>
              </a:rPr>
              <a:t>exchange is largest.</a:t>
            </a:r>
          </a:p>
          <a:p>
            <a:pPr marL="228600" indent="-228600"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dirty="0">
                <a:latin typeface="Arial" pitchFamily="34" charset="0"/>
                <a:ea typeface="宋体" pitchFamily="2" charset="-122"/>
              </a:rPr>
              <a:t>Ionization comes from two sources.</a:t>
            </a:r>
          </a:p>
          <a:p>
            <a:pPr marL="457200" indent="-228600"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dirty="0" smtClean="0">
                <a:latin typeface="Arial" pitchFamily="34" charset="0"/>
                <a:ea typeface="宋体" pitchFamily="2" charset="-122"/>
              </a:rPr>
              <a:t>Bulk electrons – dominant source </a:t>
            </a:r>
          </a:p>
          <a:p>
            <a:pPr marL="457200" indent="-228600"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dirty="0" smtClean="0">
                <a:latin typeface="Arial" pitchFamily="34" charset="0"/>
                <a:ea typeface="宋体" pitchFamily="2" charset="-122"/>
              </a:rPr>
              <a:t>Secondary electrons emitted from surfaces.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2623" r="7063" b="9817"/>
          <a:stretch/>
        </p:blipFill>
        <p:spPr>
          <a:xfrm>
            <a:off x="22462" y="136117"/>
            <a:ext cx="4331256" cy="3185247"/>
          </a:xfrm>
          <a:prstGeom prst="rect">
            <a:avLst/>
          </a:prstGeom>
        </p:spPr>
      </p:pic>
      <p:sp>
        <p:nvSpPr>
          <p:cNvPr id="14" name="Text Box 289"/>
          <p:cNvSpPr txBox="1">
            <a:spLocks noChangeArrowheads="1"/>
          </p:cNvSpPr>
          <p:nvPr/>
        </p:nvSpPr>
        <p:spPr bwMode="auto">
          <a:xfrm>
            <a:off x="4424207" y="304800"/>
            <a:ext cx="4795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ctr"/>
            <a:r>
              <a:rPr lang="en-US" altLang="zh-CN" sz="2800" dirty="0" smtClean="0">
                <a:latin typeface="Arial" charset="0"/>
                <a:ea typeface="SimSun" pitchFamily="2" charset="-122"/>
                <a:sym typeface="Symbol" pitchFamily="18" charset="2"/>
              </a:rPr>
              <a:t>CW PLASMA PROPERTIES</a:t>
            </a:r>
            <a:endParaRPr lang="en-US" altLang="zh-CN" sz="2800" dirty="0">
              <a:latin typeface="Arial" charset="0"/>
              <a:ea typeface="SimSun" pitchFamily="2" charset="-122"/>
              <a:sym typeface="Symbol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3009" r="7397" b="10245"/>
          <a:stretch/>
        </p:blipFill>
        <p:spPr>
          <a:xfrm>
            <a:off x="32781" y="3321364"/>
            <a:ext cx="4310619" cy="315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858" name="Line 2"/>
          <p:cNvSpPr>
            <a:spLocks noChangeShapeType="1"/>
          </p:cNvSpPr>
          <p:nvPr/>
        </p:nvSpPr>
        <p:spPr bwMode="auto">
          <a:xfrm>
            <a:off x="466725" y="609600"/>
            <a:ext cx="822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3859" name="Group 3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913860" name="Line 4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3861" name="Text Box 5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 dirty="0">
                  <a:latin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 dirty="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913862" name="Text Box 6"/>
          <p:cNvSpPr txBox="1">
            <a:spLocks noChangeArrowheads="1"/>
          </p:cNvSpPr>
          <p:nvPr/>
        </p:nvSpPr>
        <p:spPr bwMode="auto">
          <a:xfrm>
            <a:off x="1196975" y="10180"/>
            <a:ext cx="6723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800" b="1" i="0" dirty="0" smtClean="0">
                <a:latin typeface="Arial" pitchFamily="34" charset="0"/>
              </a:rPr>
              <a:t>VUV FLUX </a:t>
            </a:r>
            <a:r>
              <a:rPr lang="en-US" sz="2800" b="1" i="0" dirty="0" err="1" smtClean="0">
                <a:latin typeface="Arial" pitchFamily="34" charset="0"/>
              </a:rPr>
              <a:t>vs</a:t>
            </a:r>
            <a:r>
              <a:rPr lang="en-US" sz="2800" b="1" i="0" dirty="0" smtClean="0">
                <a:latin typeface="Arial" pitchFamily="34" charset="0"/>
              </a:rPr>
              <a:t> POWER, POSITION </a:t>
            </a:r>
            <a:endParaRPr lang="en-US" sz="2800" b="1" i="0" dirty="0"/>
          </a:p>
        </p:txBody>
      </p:sp>
      <p:sp>
        <p:nvSpPr>
          <p:cNvPr id="1913863" name="Text Box 27"/>
          <p:cNvSpPr txBox="1">
            <a:spLocks noChangeArrowheads="1"/>
          </p:cNvSpPr>
          <p:nvPr/>
        </p:nvSpPr>
        <p:spPr bwMode="auto">
          <a:xfrm>
            <a:off x="76200" y="4572000"/>
            <a:ext cx="90678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000" b="1" dirty="0">
                <a:latin typeface="Arial" pitchFamily="34" charset="0"/>
                <a:ea typeface="宋体" pitchFamily="2" charset="-122"/>
              </a:rPr>
              <a:t>M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ultistep </a:t>
            </a:r>
            <a:r>
              <a:rPr lang="en-US" altLang="zh-CN" sz="2000" b="1" dirty="0">
                <a:latin typeface="Arial" pitchFamily="34" charset="0"/>
                <a:ea typeface="宋体" pitchFamily="2" charset="-122"/>
              </a:rPr>
              <a:t>ionization and electron collision quenching deplete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metastable Ar(1s</a:t>
            </a:r>
            <a:r>
              <a:rPr lang="en-US" altLang="zh-CN" sz="2000" b="1" baseline="-25000" dirty="0" smtClean="0">
                <a:latin typeface="Arial" pitchFamily="34" charset="0"/>
                <a:ea typeface="宋体" pitchFamily="2" charset="-122"/>
              </a:rPr>
              <a:t>5,3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) and so reduces replenishment of radiative Ar(1s</a:t>
            </a:r>
            <a:r>
              <a:rPr lang="en-US" altLang="zh-CN" sz="2000" b="1" baseline="-25000" dirty="0" smtClean="0">
                <a:latin typeface="Arial" pitchFamily="34" charset="0"/>
                <a:ea typeface="宋体" pitchFamily="2" charset="-122"/>
              </a:rPr>
              <a:t>2,4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).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Saturation (near equilibrium) begins at higher powers.  </a:t>
            </a:r>
            <a:endParaRPr lang="en-US" altLang="zh-CN" sz="2000" b="1" i="0" dirty="0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9128" y="6385481"/>
            <a:ext cx="3235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b="1" dirty="0" err="1">
                <a:latin typeface="Arial" pitchFamily="34" charset="0"/>
              </a:rPr>
              <a:t>Ar</a:t>
            </a:r>
            <a:r>
              <a:rPr lang="en-US" b="1" dirty="0">
                <a:latin typeface="Arial" pitchFamily="34" charset="0"/>
              </a:rPr>
              <a:t>, 4 </a:t>
            </a:r>
            <a:r>
              <a:rPr lang="en-US" b="1" dirty="0" err="1">
                <a:latin typeface="Arial" pitchFamily="34" charset="0"/>
              </a:rPr>
              <a:t>Torr</a:t>
            </a:r>
            <a:r>
              <a:rPr lang="en-US" b="1" dirty="0">
                <a:latin typeface="Arial" pitchFamily="34" charset="0"/>
              </a:rPr>
              <a:t>, 3 </a:t>
            </a:r>
            <a:r>
              <a:rPr lang="en-US" b="1" dirty="0" err="1">
                <a:latin typeface="Arial" pitchFamily="34" charset="0"/>
              </a:rPr>
              <a:t>sccm</a:t>
            </a:r>
            <a:r>
              <a:rPr lang="en-US" b="1" dirty="0">
                <a:latin typeface="Arial" pitchFamily="34" charset="0"/>
              </a:rPr>
              <a:t>, 2.5 GHz </a:t>
            </a:r>
            <a:endParaRPr lang="en-US" altLang="zh-CN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dirty="0" smtClean="0">
                <a:latin typeface="Arial" charset="0"/>
              </a:rPr>
              <a:t>YZHANG_iwm7_12</a:t>
            </a:r>
            <a:endParaRPr lang="en-US" sz="9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t="10712" r="10783" b="1650"/>
          <a:stretch/>
        </p:blipFill>
        <p:spPr>
          <a:xfrm>
            <a:off x="466724" y="703553"/>
            <a:ext cx="4115251" cy="3718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10260" r="9364" b="1415"/>
          <a:stretch/>
        </p:blipFill>
        <p:spPr>
          <a:xfrm>
            <a:off x="4648200" y="746552"/>
            <a:ext cx="4094804" cy="367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530" name="Line 2"/>
          <p:cNvSpPr>
            <a:spLocks noChangeShapeType="1"/>
          </p:cNvSpPr>
          <p:nvPr/>
        </p:nvSpPr>
        <p:spPr bwMode="auto">
          <a:xfrm>
            <a:off x="466725" y="609600"/>
            <a:ext cx="822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2531" name="Group 3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942532" name="Line 4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2533" name="Text Box 5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942534" name="Text Box 6"/>
          <p:cNvSpPr txBox="1">
            <a:spLocks noChangeArrowheads="1"/>
          </p:cNvSpPr>
          <p:nvPr/>
        </p:nvSpPr>
        <p:spPr bwMode="auto">
          <a:xfrm>
            <a:off x="1196975" y="10180"/>
            <a:ext cx="6723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800" b="1" i="0" dirty="0" smtClean="0">
                <a:latin typeface="Arial" pitchFamily="34" charset="0"/>
              </a:rPr>
              <a:t>Ar</a:t>
            </a:r>
            <a:r>
              <a:rPr lang="en-US" sz="2800" b="1" i="0" baseline="30000" dirty="0" smtClean="0">
                <a:latin typeface="Arial" pitchFamily="34" charset="0"/>
              </a:rPr>
              <a:t>+</a:t>
            </a:r>
            <a:r>
              <a:rPr lang="en-US" sz="2800" b="1" i="0" dirty="0" smtClean="0">
                <a:latin typeface="Arial" pitchFamily="34" charset="0"/>
              </a:rPr>
              <a:t> FLUXES TO COLLECTION PLANE </a:t>
            </a:r>
            <a:endParaRPr lang="en-US" sz="2800" b="1" i="0" dirty="0"/>
          </a:p>
        </p:txBody>
      </p:sp>
      <p:sp>
        <p:nvSpPr>
          <p:cNvPr id="1942535" name="Text Box 27"/>
          <p:cNvSpPr txBox="1">
            <a:spLocks noChangeArrowheads="1"/>
          </p:cNvSpPr>
          <p:nvPr/>
        </p:nvSpPr>
        <p:spPr bwMode="auto">
          <a:xfrm>
            <a:off x="450194" y="4427168"/>
            <a:ext cx="84280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000" b="1" i="0" dirty="0" smtClean="0">
                <a:latin typeface="Arial" pitchFamily="34" charset="0"/>
                <a:ea typeface="宋体" pitchFamily="2" charset="-122"/>
              </a:rPr>
              <a:t>With the power increase, the ionization rate wil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l significantly increase and argon ion density will largely exceed photon densities. The observation plane will mainly collect argon ion, which </a:t>
            </a:r>
            <a:r>
              <a:rPr lang="en-US" sz="2000" b="1" dirty="0" smtClean="0">
                <a:latin typeface="Arial" pitchFamily="34" charset="0"/>
                <a:ea typeface="宋体" pitchFamily="2" charset="-122"/>
              </a:rPr>
              <a:t>obstruct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VUV generation. </a:t>
            </a:r>
            <a:endParaRPr lang="en-US" altLang="zh-CN" sz="2000" b="1" i="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9128" y="6385481"/>
            <a:ext cx="3235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b="1" dirty="0" err="1">
                <a:latin typeface="Arial" pitchFamily="34" charset="0"/>
              </a:rPr>
              <a:t>Ar</a:t>
            </a:r>
            <a:r>
              <a:rPr lang="en-US" b="1" dirty="0">
                <a:latin typeface="Arial" pitchFamily="34" charset="0"/>
              </a:rPr>
              <a:t>, 4 </a:t>
            </a:r>
            <a:r>
              <a:rPr lang="en-US" b="1" dirty="0" err="1">
                <a:latin typeface="Arial" pitchFamily="34" charset="0"/>
              </a:rPr>
              <a:t>Torr</a:t>
            </a:r>
            <a:r>
              <a:rPr lang="en-US" b="1" dirty="0">
                <a:latin typeface="Arial" pitchFamily="34" charset="0"/>
              </a:rPr>
              <a:t>, 3 </a:t>
            </a:r>
            <a:r>
              <a:rPr lang="en-US" b="1" dirty="0" err="1">
                <a:latin typeface="Arial" pitchFamily="34" charset="0"/>
              </a:rPr>
              <a:t>sccm</a:t>
            </a:r>
            <a:r>
              <a:rPr lang="en-US" b="1" dirty="0">
                <a:latin typeface="Arial" pitchFamily="34" charset="0"/>
              </a:rPr>
              <a:t>, 2.5 GHz </a:t>
            </a:r>
            <a:endParaRPr lang="en-US" altLang="zh-CN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dirty="0" smtClean="0">
                <a:latin typeface="Arial" charset="0"/>
              </a:rPr>
              <a:t>YZHANG_iwm7_13</a:t>
            </a:r>
            <a:endParaRPr lang="en-US" sz="900" dirty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10484" r="9364" b="1650"/>
          <a:stretch/>
        </p:blipFill>
        <p:spPr>
          <a:xfrm>
            <a:off x="4418376" y="677483"/>
            <a:ext cx="4158820" cy="3728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b="1703"/>
          <a:stretch/>
        </p:blipFill>
        <p:spPr>
          <a:xfrm>
            <a:off x="152400" y="677482"/>
            <a:ext cx="4142061" cy="36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Line 2"/>
          <p:cNvSpPr>
            <a:spLocks noChangeShapeType="1"/>
          </p:cNvSpPr>
          <p:nvPr/>
        </p:nvSpPr>
        <p:spPr bwMode="auto">
          <a:xfrm>
            <a:off x="152400" y="609600"/>
            <a:ext cx="822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7955" name="Group 3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917956" name="Line 4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7957" name="Text Box 5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917958" name="Text Box 6"/>
          <p:cNvSpPr txBox="1">
            <a:spLocks noChangeArrowheads="1"/>
          </p:cNvSpPr>
          <p:nvPr/>
        </p:nvSpPr>
        <p:spPr bwMode="auto">
          <a:xfrm>
            <a:off x="576416" y="111125"/>
            <a:ext cx="3575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0" dirty="0" smtClean="0">
                <a:latin typeface="Arial" pitchFamily="34" charset="0"/>
              </a:rPr>
              <a:t>VUV vs</a:t>
            </a:r>
            <a:r>
              <a:rPr lang="en-US" sz="2800" b="1" dirty="0" smtClean="0">
                <a:latin typeface="Arial" pitchFamily="34" charset="0"/>
              </a:rPr>
              <a:t>. PRESSURE</a:t>
            </a:r>
            <a:endParaRPr lang="en-US" sz="2800" b="1" i="0" dirty="0"/>
          </a:p>
        </p:txBody>
      </p:sp>
      <p:sp>
        <p:nvSpPr>
          <p:cNvPr id="1917964" name="Text Box 27"/>
          <p:cNvSpPr txBox="1">
            <a:spLocks noChangeArrowheads="1"/>
          </p:cNvSpPr>
          <p:nvPr/>
        </p:nvSpPr>
        <p:spPr bwMode="auto">
          <a:xfrm>
            <a:off x="152400" y="1111508"/>
            <a:ext cx="441221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dirty="0" smtClean="0">
                <a:latin typeface="Arial" pitchFamily="34" charset="0"/>
                <a:ea typeface="宋体" pitchFamily="2" charset="-122"/>
              </a:rPr>
              <a:t>Varying pressure affects VUV photon emission and ion transport.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dirty="0" smtClean="0">
                <a:latin typeface="Arial" pitchFamily="34" charset="0"/>
                <a:ea typeface="宋体" pitchFamily="2" charset="-122"/>
              </a:rPr>
              <a:t>The VUV flux is weakly sensitive to pressure (3-5 Torr).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dirty="0" smtClean="0">
                <a:latin typeface="Arial" pitchFamily="34" charset="0"/>
                <a:ea typeface="宋体" pitchFamily="2" charset="-122"/>
              </a:rPr>
              <a:t>The Ar</a:t>
            </a:r>
            <a:r>
              <a:rPr lang="en-US" altLang="zh-CN" sz="2200" b="1" baseline="30000" dirty="0" smtClean="0">
                <a:latin typeface="Arial" pitchFamily="34" charset="0"/>
                <a:ea typeface="宋体" pitchFamily="2" charset="-122"/>
              </a:rPr>
              <a:t>+</a:t>
            </a:r>
            <a:r>
              <a:rPr lang="en-US" altLang="zh-CN" sz="2200" b="1" dirty="0" smtClean="0">
                <a:latin typeface="Arial" pitchFamily="34" charset="0"/>
                <a:ea typeface="宋体" pitchFamily="2" charset="-122"/>
              </a:rPr>
              <a:t> flux is sensitive to pressure as pressure exceeds 5 Torr. 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dirty="0" smtClean="0">
                <a:latin typeface="Arial" pitchFamily="34" charset="0"/>
                <a:ea typeface="宋体" pitchFamily="2" charset="-122"/>
              </a:rPr>
              <a:t>VUV to Ar</a:t>
            </a:r>
            <a:r>
              <a:rPr lang="en-US" altLang="zh-CN" sz="2200" b="1" baseline="30000" dirty="0" smtClean="0">
                <a:latin typeface="Arial" pitchFamily="34" charset="0"/>
                <a:ea typeface="宋体" pitchFamily="2" charset="-122"/>
              </a:rPr>
              <a:t>+</a:t>
            </a:r>
            <a:r>
              <a:rPr lang="en-US" altLang="zh-CN" sz="2200" b="1" dirty="0" smtClean="0">
                <a:latin typeface="Arial" pitchFamily="34" charset="0"/>
                <a:ea typeface="宋体" pitchFamily="2" charset="-122"/>
              </a:rPr>
              <a:t> flux increases significantly with increasing pressure. 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sz="2200" b="1" i="0" dirty="0" smtClean="0">
                <a:latin typeface="Arial" pitchFamily="34" charset="0"/>
              </a:rPr>
              <a:t>Ar, </a:t>
            </a:r>
            <a:r>
              <a:rPr lang="en-US" sz="2200" b="1" i="0" dirty="0">
                <a:latin typeface="Arial" pitchFamily="34" charset="0"/>
              </a:rPr>
              <a:t>3 sccm, 2.5 </a:t>
            </a:r>
            <a:r>
              <a:rPr lang="en-US" sz="2200" b="1" i="0" dirty="0" smtClean="0">
                <a:latin typeface="Arial" pitchFamily="34" charset="0"/>
              </a:rPr>
              <a:t>GHz, 1 Watt</a:t>
            </a:r>
            <a:endParaRPr lang="en-US" altLang="zh-CN" sz="2200" b="1" i="0" dirty="0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2945" r="6857" b="10380"/>
          <a:stretch/>
        </p:blipFill>
        <p:spPr>
          <a:xfrm>
            <a:off x="5043239" y="3868742"/>
            <a:ext cx="4063141" cy="2989258"/>
          </a:xfrm>
          <a:prstGeom prst="rect">
            <a:avLst/>
          </a:prstGeom>
        </p:spPr>
      </p:pic>
      <p:sp>
        <p:nvSpPr>
          <p:cNvPr id="15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dirty="0" smtClean="0">
                <a:latin typeface="Arial" charset="0"/>
              </a:rPr>
              <a:t>YZHANG_iwm7_14</a:t>
            </a:r>
            <a:endParaRPr lang="en-US" sz="9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11152" r="11309" b="3333"/>
          <a:stretch/>
        </p:blipFill>
        <p:spPr>
          <a:xfrm>
            <a:off x="4800600" y="228600"/>
            <a:ext cx="4114800" cy="36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Line 2"/>
          <p:cNvSpPr>
            <a:spLocks noChangeShapeType="1"/>
          </p:cNvSpPr>
          <p:nvPr/>
        </p:nvSpPr>
        <p:spPr bwMode="auto">
          <a:xfrm>
            <a:off x="466725" y="703263"/>
            <a:ext cx="822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7955" name="Group 3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917956" name="Line 4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7957" name="Text Box 5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917958" name="Text Box 6"/>
          <p:cNvSpPr txBox="1">
            <a:spLocks noChangeArrowheads="1"/>
          </p:cNvSpPr>
          <p:nvPr/>
        </p:nvSpPr>
        <p:spPr bwMode="auto">
          <a:xfrm>
            <a:off x="1196975" y="111125"/>
            <a:ext cx="6723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latin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</a:rPr>
              <a:t>ASPECT RATIO: ICP TUBE DIAMETER</a:t>
            </a:r>
            <a:endParaRPr lang="en-US" sz="2800" b="1" dirty="0"/>
          </a:p>
        </p:txBody>
      </p:sp>
      <p:sp>
        <p:nvSpPr>
          <p:cNvPr id="1917959" name="Text Box 27"/>
          <p:cNvSpPr txBox="1">
            <a:spLocks noChangeArrowheads="1"/>
          </p:cNvSpPr>
          <p:nvPr/>
        </p:nvSpPr>
        <p:spPr bwMode="auto">
          <a:xfrm>
            <a:off x="182561" y="4848017"/>
            <a:ext cx="8788401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000" b="1" i="0" dirty="0" smtClean="0">
                <a:latin typeface="Arial" pitchFamily="34" charset="0"/>
                <a:ea typeface="宋体" pitchFamily="2" charset="-122"/>
              </a:rPr>
              <a:t>Ar</a:t>
            </a:r>
            <a:r>
              <a:rPr lang="en-US" altLang="zh-CN" sz="2000" b="1" i="0" baseline="30000" dirty="0" smtClean="0">
                <a:latin typeface="Arial" pitchFamily="34" charset="0"/>
                <a:ea typeface="宋体" pitchFamily="2" charset="-122"/>
              </a:rPr>
              <a:t>+</a:t>
            </a:r>
            <a:r>
              <a:rPr lang="en-US" altLang="zh-CN" sz="2000" b="1" i="0" dirty="0" smtClean="0"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diffusion losses to smaller diameter tube dominate over increased density – flux to observation plane decreases with smaller radius.  VUV/Ar</a:t>
            </a:r>
            <a:r>
              <a:rPr lang="en-US" altLang="zh-CN" sz="2000" b="1" baseline="30000" dirty="0" smtClean="0">
                <a:latin typeface="Arial" pitchFamily="34" charset="0"/>
                <a:ea typeface="宋体" pitchFamily="2" charset="-122"/>
              </a:rPr>
              <a:t>+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 then  increases.</a:t>
            </a:r>
            <a:endParaRPr lang="en-US" altLang="zh-CN" sz="2000" b="1" i="0" dirty="0">
              <a:latin typeface="Arial" pitchFamily="34" charset="0"/>
              <a:ea typeface="宋体" pitchFamily="2" charset="-122"/>
            </a:endParaRP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sz="2000" b="1" i="0" dirty="0" err="1">
                <a:latin typeface="Arial" pitchFamily="34" charset="0"/>
              </a:rPr>
              <a:t>Ar</a:t>
            </a:r>
            <a:r>
              <a:rPr lang="en-US" sz="2000" b="1" i="0" dirty="0">
                <a:latin typeface="Arial" pitchFamily="34" charset="0"/>
              </a:rPr>
              <a:t>, 4.0 </a:t>
            </a:r>
            <a:r>
              <a:rPr lang="en-US" sz="2000" b="1" i="0" dirty="0" err="1">
                <a:latin typeface="Arial" pitchFamily="34" charset="0"/>
              </a:rPr>
              <a:t>Torr</a:t>
            </a:r>
            <a:r>
              <a:rPr lang="en-US" sz="2000" b="1" i="0" dirty="0">
                <a:latin typeface="Arial" pitchFamily="34" charset="0"/>
              </a:rPr>
              <a:t>, 3 </a:t>
            </a:r>
            <a:r>
              <a:rPr lang="en-US" sz="2000" b="1" i="0" dirty="0" err="1">
                <a:latin typeface="Arial" pitchFamily="34" charset="0"/>
              </a:rPr>
              <a:t>sccm</a:t>
            </a:r>
            <a:r>
              <a:rPr lang="en-US" sz="2000" b="1" i="0" dirty="0">
                <a:latin typeface="Arial" pitchFamily="34" charset="0"/>
              </a:rPr>
              <a:t>, 2.5 </a:t>
            </a:r>
            <a:r>
              <a:rPr lang="en-US" sz="2000" b="1" i="0" dirty="0" smtClean="0">
                <a:latin typeface="Arial" pitchFamily="34" charset="0"/>
              </a:rPr>
              <a:t>GHz, 1 Watt</a:t>
            </a:r>
            <a:endParaRPr lang="en-US" altLang="zh-CN" sz="2000" b="1" i="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17964" name="Text Box 27"/>
          <p:cNvSpPr txBox="1">
            <a:spLocks noChangeArrowheads="1"/>
          </p:cNvSpPr>
          <p:nvPr/>
        </p:nvSpPr>
        <p:spPr bwMode="auto">
          <a:xfrm>
            <a:off x="228600" y="914400"/>
            <a:ext cx="3740623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000" b="1" i="0" dirty="0">
                <a:latin typeface="Arial" pitchFamily="34" charset="0"/>
                <a:ea typeface="宋体" pitchFamily="2" charset="-122"/>
              </a:rPr>
              <a:t>Preliminary system studies were performed on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radius of ICP flow tube.</a:t>
            </a:r>
            <a:r>
              <a:rPr lang="en-US" altLang="zh-CN" sz="2000" b="1" i="0" dirty="0" smtClean="0">
                <a:latin typeface="Arial" pitchFamily="34" charset="0"/>
                <a:ea typeface="宋体" pitchFamily="2" charset="-122"/>
              </a:rPr>
              <a:t> 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sz="2000" b="1" dirty="0" smtClean="0">
                <a:latin typeface="Arial" pitchFamily="34" charset="0"/>
              </a:rPr>
              <a:t>For constant power, smaller </a:t>
            </a:r>
            <a:r>
              <a:rPr lang="en-US" sz="2000" b="1" dirty="0" smtClean="0">
                <a:latin typeface="Arial" pitchFamily="34" charset="0"/>
              </a:rPr>
              <a:t>radius increases </a:t>
            </a:r>
            <a:r>
              <a:rPr lang="en-US" sz="2000" b="1" dirty="0" smtClean="0">
                <a:latin typeface="Arial" pitchFamily="34" charset="0"/>
              </a:rPr>
              <a:t>power density </a:t>
            </a:r>
            <a:r>
              <a:rPr lang="en-US" sz="2000" b="1" dirty="0" smtClean="0">
                <a:latin typeface="Arial" pitchFamily="34" charset="0"/>
              </a:rPr>
              <a:t>which increases </a:t>
            </a:r>
            <a:r>
              <a:rPr lang="en-US" sz="2000" b="1" dirty="0" smtClean="0">
                <a:latin typeface="Arial" pitchFamily="34" charset="0"/>
              </a:rPr>
              <a:t>electron </a:t>
            </a:r>
            <a:r>
              <a:rPr lang="en-US" sz="2000" b="1" dirty="0">
                <a:latin typeface="Arial" pitchFamily="34" charset="0"/>
              </a:rPr>
              <a:t>and </a:t>
            </a:r>
            <a:r>
              <a:rPr lang="en-US" sz="2000" b="1" dirty="0" smtClean="0">
                <a:latin typeface="Arial" pitchFamily="34" charset="0"/>
              </a:rPr>
              <a:t>Ar* </a:t>
            </a:r>
            <a:r>
              <a:rPr lang="en-US" sz="2000" b="1" dirty="0">
                <a:latin typeface="Arial" pitchFamily="34" charset="0"/>
              </a:rPr>
              <a:t>d</a:t>
            </a:r>
            <a:r>
              <a:rPr lang="en-US" sz="2000" b="1" dirty="0" smtClean="0">
                <a:latin typeface="Arial" pitchFamily="34" charset="0"/>
              </a:rPr>
              <a:t>ensities </a:t>
            </a:r>
            <a:r>
              <a:rPr lang="en-US" sz="2000" b="1" dirty="0" smtClean="0">
                <a:latin typeface="Arial" pitchFamily="34" charset="0"/>
              </a:rPr>
              <a:t>while decreasing solid angle.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sz="2000" b="1" dirty="0" smtClean="0">
                <a:latin typeface="Arial" pitchFamily="34" charset="0"/>
              </a:rPr>
              <a:t>VUV decreases with smaller radius.</a:t>
            </a:r>
          </a:p>
        </p:txBody>
      </p:sp>
      <p:sp>
        <p:nvSpPr>
          <p:cNvPr id="12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dirty="0" smtClean="0">
                <a:latin typeface="Arial" charset="0"/>
              </a:rPr>
              <a:t>YZHANG_iwm7_15</a:t>
            </a:r>
            <a:endParaRPr lang="en-US" sz="9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10255" r="11525" b="3333"/>
          <a:stretch/>
        </p:blipFill>
        <p:spPr>
          <a:xfrm>
            <a:off x="4191000" y="759618"/>
            <a:ext cx="4550904" cy="41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Line 2"/>
          <p:cNvSpPr>
            <a:spLocks noChangeShapeType="1"/>
          </p:cNvSpPr>
          <p:nvPr/>
        </p:nvSpPr>
        <p:spPr bwMode="auto">
          <a:xfrm>
            <a:off x="466725" y="533400"/>
            <a:ext cx="822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7955" name="Group 3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917956" name="Line 4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7957" name="Text Box 5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917958" name="Text Box 6"/>
          <p:cNvSpPr txBox="1">
            <a:spLocks noChangeArrowheads="1"/>
          </p:cNvSpPr>
          <p:nvPr/>
        </p:nvSpPr>
        <p:spPr bwMode="auto">
          <a:xfrm>
            <a:off x="76201" y="10180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Arial" pitchFamily="34" charset="0"/>
              </a:rPr>
              <a:t>PULSING </a:t>
            </a:r>
            <a:r>
              <a:rPr lang="en-US" sz="2800" b="1" dirty="0" smtClean="0">
                <a:latin typeface="Arial" pitchFamily="34" charset="0"/>
              </a:rPr>
              <a:t>TO </a:t>
            </a:r>
            <a:r>
              <a:rPr lang="en-US" sz="2800" b="1" dirty="0" smtClean="0">
                <a:latin typeface="Arial" pitchFamily="34" charset="0"/>
              </a:rPr>
              <a:t>REDUCE AVERAGE COIL CURRENT</a:t>
            </a:r>
            <a:r>
              <a:rPr lang="en-US" sz="2800" b="1" i="0" dirty="0" smtClean="0">
                <a:latin typeface="Arial" pitchFamily="34" charset="0"/>
              </a:rPr>
              <a:t> </a:t>
            </a:r>
            <a:endParaRPr lang="en-US" sz="2800" b="1" i="0" dirty="0"/>
          </a:p>
        </p:txBody>
      </p:sp>
      <p:sp>
        <p:nvSpPr>
          <p:cNvPr id="12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dirty="0" smtClean="0">
                <a:latin typeface="Arial" charset="0"/>
              </a:rPr>
              <a:t>YZHANG_iwm7_16</a:t>
            </a:r>
            <a:endParaRPr lang="en-US" sz="900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924" y="5906869"/>
            <a:ext cx="5101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sz="1600" b="1" dirty="0" err="1">
                <a:latin typeface="Arial" pitchFamily="34" charset="0"/>
              </a:rPr>
              <a:t>Ar</a:t>
            </a:r>
            <a:r>
              <a:rPr lang="en-US" sz="1600" b="1" dirty="0">
                <a:latin typeface="Arial" pitchFamily="34" charset="0"/>
              </a:rPr>
              <a:t>, 4.0 </a:t>
            </a:r>
            <a:r>
              <a:rPr lang="en-US" sz="1600" b="1" dirty="0" err="1">
                <a:latin typeface="Arial" pitchFamily="34" charset="0"/>
              </a:rPr>
              <a:t>Torr</a:t>
            </a:r>
            <a:r>
              <a:rPr lang="en-US" sz="1600" b="1" dirty="0">
                <a:latin typeface="Arial" pitchFamily="34" charset="0"/>
              </a:rPr>
              <a:t>, 3 </a:t>
            </a:r>
            <a:r>
              <a:rPr lang="en-US" sz="1600" b="1" dirty="0" err="1">
                <a:latin typeface="Arial" pitchFamily="34" charset="0"/>
              </a:rPr>
              <a:t>sccm</a:t>
            </a:r>
            <a:r>
              <a:rPr lang="en-US" sz="1600" b="1" dirty="0">
                <a:latin typeface="Arial" pitchFamily="34" charset="0"/>
              </a:rPr>
              <a:t>, 2.5 GHz, 1 </a:t>
            </a:r>
            <a:r>
              <a:rPr lang="en-US" sz="1600" b="1" dirty="0" smtClean="0">
                <a:latin typeface="Arial" pitchFamily="34" charset="0"/>
              </a:rPr>
              <a:t>W, PRF = 1MHz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1600" b="1" dirty="0" smtClean="0">
                <a:latin typeface="Arial" pitchFamily="34" charset="0"/>
                <a:ea typeface="宋体" pitchFamily="2" charset="-122"/>
              </a:rPr>
              <a:t>Duty Cycle=fraction power on time during a cycle</a:t>
            </a:r>
            <a:endParaRPr lang="en-US" altLang="zh-CN" sz="16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307659" y="3581400"/>
            <a:ext cx="8561389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With a continuous wave (</a:t>
            </a:r>
            <a:r>
              <a:rPr lang="en-US" altLang="zh-CN" sz="2000" b="1" dirty="0" err="1" smtClean="0">
                <a:latin typeface="Arial" pitchFamily="34" charset="0"/>
                <a:ea typeface="宋体" pitchFamily="2" charset="-122"/>
              </a:rPr>
              <a:t>cw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) excitation,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required coil current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will likely damage small diameter wires.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 Damage may be avoided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by pulsed operation. 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000" b="1" dirty="0">
                <a:latin typeface="Arial" pitchFamily="34" charset="0"/>
                <a:ea typeface="宋体" pitchFamily="2" charset="-122"/>
              </a:rPr>
              <a:t>E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lectrons are heated to higher </a:t>
            </a:r>
            <a:r>
              <a:rPr lang="en-US" altLang="zh-CN" sz="2000" b="1" dirty="0" err="1" smtClean="0">
                <a:latin typeface="Arial" pitchFamily="34" charset="0"/>
                <a:ea typeface="宋体" pitchFamily="2" charset="-122"/>
              </a:rPr>
              <a:t>T</a:t>
            </a:r>
            <a:r>
              <a:rPr lang="en-US" altLang="zh-CN" sz="2000" b="1" baseline="-25000" dirty="0" err="1" smtClean="0">
                <a:latin typeface="Arial" pitchFamily="34" charset="0"/>
                <a:ea typeface="宋体" pitchFamily="2" charset="-122"/>
              </a:rPr>
              <a:t>e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 at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the leading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edge of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the power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pulse. Overshoot is larger with lower duty cycle. 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The peak production of excited states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was found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larger than with </a:t>
            </a:r>
            <a:r>
              <a:rPr lang="en-US" altLang="zh-CN" sz="2000" b="1" dirty="0" err="1" smtClean="0">
                <a:latin typeface="Arial" pitchFamily="34" charset="0"/>
                <a:ea typeface="宋体" pitchFamily="2" charset="-122"/>
              </a:rPr>
              <a:t>cw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 excitation.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2956" y="1312622"/>
            <a:ext cx="777082" cy="443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12238" y="1851410"/>
            <a:ext cx="3276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reformat the plot with last two cycles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t="10513" r="10057" b="2417"/>
          <a:stretch/>
        </p:blipFill>
        <p:spPr>
          <a:xfrm>
            <a:off x="4572000" y="672003"/>
            <a:ext cx="4240690" cy="2833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t="10513" r="10926" b="3548"/>
          <a:stretch/>
        </p:blipFill>
        <p:spPr>
          <a:xfrm>
            <a:off x="466723" y="672003"/>
            <a:ext cx="4121631" cy="27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Line 2"/>
          <p:cNvSpPr>
            <a:spLocks noChangeShapeType="1"/>
          </p:cNvSpPr>
          <p:nvPr/>
        </p:nvSpPr>
        <p:spPr bwMode="auto">
          <a:xfrm>
            <a:off x="466725" y="703263"/>
            <a:ext cx="822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7955" name="Group 3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917956" name="Line 4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7957" name="Text Box 5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917958" name="Text Box 6"/>
          <p:cNvSpPr txBox="1">
            <a:spLocks noChangeArrowheads="1"/>
          </p:cNvSpPr>
          <p:nvPr/>
        </p:nvSpPr>
        <p:spPr bwMode="auto">
          <a:xfrm>
            <a:off x="1196975" y="111125"/>
            <a:ext cx="6723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latin typeface="Arial" pitchFamily="34" charset="0"/>
              </a:rPr>
              <a:t>PULSE AVERAGE VUV FLUXES</a:t>
            </a:r>
            <a:r>
              <a:rPr lang="en-US" sz="2800" b="1" i="0" dirty="0" smtClean="0">
                <a:latin typeface="Arial" pitchFamily="34" charset="0"/>
              </a:rPr>
              <a:t> </a:t>
            </a:r>
            <a:endParaRPr lang="en-US" sz="2800" b="1" i="0" dirty="0"/>
          </a:p>
        </p:txBody>
      </p:sp>
      <p:sp>
        <p:nvSpPr>
          <p:cNvPr id="11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dirty="0" smtClean="0">
                <a:latin typeface="Arial" charset="0"/>
              </a:rPr>
              <a:t>YZHANG_iwm7_17</a:t>
            </a:r>
            <a:endParaRPr lang="en-US" sz="900" dirty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800" y="5241235"/>
            <a:ext cx="3428183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b="1" dirty="0" err="1">
                <a:latin typeface="Arial" pitchFamily="34" charset="0"/>
              </a:rPr>
              <a:t>Ar</a:t>
            </a:r>
            <a:r>
              <a:rPr lang="en-US" b="1" dirty="0">
                <a:latin typeface="Arial" pitchFamily="34" charset="0"/>
              </a:rPr>
              <a:t>, 4.0 </a:t>
            </a:r>
            <a:r>
              <a:rPr lang="en-US" b="1" dirty="0" err="1">
                <a:latin typeface="Arial" pitchFamily="34" charset="0"/>
              </a:rPr>
              <a:t>Torr</a:t>
            </a:r>
            <a:r>
              <a:rPr lang="en-US" b="1" dirty="0">
                <a:latin typeface="Arial" pitchFamily="34" charset="0"/>
              </a:rPr>
              <a:t>, 3 </a:t>
            </a:r>
            <a:r>
              <a:rPr lang="en-US" b="1" dirty="0" err="1">
                <a:latin typeface="Arial" pitchFamily="34" charset="0"/>
              </a:rPr>
              <a:t>sccm</a:t>
            </a:r>
            <a:r>
              <a:rPr lang="en-US" b="1" dirty="0">
                <a:latin typeface="Arial" pitchFamily="34" charset="0"/>
              </a:rPr>
              <a:t>, 2.5 GHz</a:t>
            </a:r>
            <a:r>
              <a:rPr lang="en-US" b="1" dirty="0" smtClean="0">
                <a:latin typeface="Arial" pitchFamily="34" charset="0"/>
              </a:rPr>
              <a:t>,</a:t>
            </a:r>
          </a:p>
          <a:p>
            <a:pPr eaLnBrk="0" hangingPunct="0">
              <a:spcAft>
                <a:spcPct val="25000"/>
              </a:spcAft>
            </a:pP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>
                <a:latin typeface="Arial" pitchFamily="34" charset="0"/>
              </a:rPr>
              <a:t>1 </a:t>
            </a:r>
            <a:r>
              <a:rPr lang="en-US" b="1" dirty="0" smtClean="0">
                <a:latin typeface="Arial" pitchFamily="34" charset="0"/>
              </a:rPr>
              <a:t>Watt, PRF = </a:t>
            </a:r>
            <a:r>
              <a:rPr lang="en-US" b="1" dirty="0" smtClean="0">
                <a:latin typeface="Arial" pitchFamily="34" charset="0"/>
              </a:rPr>
              <a:t>1 MHz</a:t>
            </a:r>
            <a:endParaRPr lang="en-US" altLang="zh-CN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88561" y="1524000"/>
            <a:ext cx="374062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000" b="1" i="0" dirty="0" smtClean="0">
                <a:latin typeface="Arial" pitchFamily="34" charset="0"/>
                <a:ea typeface="宋体" pitchFamily="2" charset="-122"/>
              </a:rPr>
              <a:t>When averaged over the pulsed period, pulsed operation </a:t>
            </a:r>
            <a:r>
              <a:rPr lang="en-US" altLang="zh-CN" sz="2000" b="1" i="0" dirty="0" smtClean="0">
                <a:latin typeface="Arial" pitchFamily="34" charset="0"/>
                <a:ea typeface="宋体" pitchFamily="2" charset="-122"/>
              </a:rPr>
              <a:t>with low duty cycle produces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comparable </a:t>
            </a:r>
            <a:r>
              <a:rPr lang="en-US" altLang="zh-CN" sz="2000" b="1" i="0" dirty="0" smtClean="0">
                <a:latin typeface="Arial" pitchFamily="34" charset="0"/>
                <a:ea typeface="宋体" pitchFamily="2" charset="-122"/>
              </a:rPr>
              <a:t>VUV </a:t>
            </a:r>
            <a:r>
              <a:rPr lang="en-US" altLang="zh-CN" sz="2000" b="1" i="0" dirty="0" smtClean="0">
                <a:latin typeface="Arial" pitchFamily="34" charset="0"/>
                <a:ea typeface="宋体" pitchFamily="2" charset="-122"/>
              </a:rPr>
              <a:t>fluxes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to CW</a:t>
            </a:r>
            <a:r>
              <a:rPr lang="en-US" altLang="zh-CN" sz="2000" b="1" i="0" dirty="0" smtClean="0">
                <a:latin typeface="Arial" pitchFamily="34" charset="0"/>
                <a:ea typeface="宋体" pitchFamily="2" charset="-122"/>
              </a:rPr>
              <a:t>.  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The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initial overshoot in </a:t>
            </a:r>
            <a:r>
              <a:rPr lang="en-US" altLang="zh-CN" sz="2000" b="1" dirty="0" err="1" smtClean="0">
                <a:latin typeface="Arial" pitchFamily="34" charset="0"/>
                <a:ea typeface="宋体" pitchFamily="2" charset="-122"/>
              </a:rPr>
              <a:t>T</a:t>
            </a:r>
            <a:r>
              <a:rPr lang="en-US" altLang="zh-CN" sz="2000" b="1" baseline="-25000" dirty="0" err="1" smtClean="0">
                <a:latin typeface="Arial" pitchFamily="34" charset="0"/>
                <a:ea typeface="宋体" pitchFamily="2" charset="-122"/>
              </a:rPr>
              <a:t>e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 produces radiating states more efficiently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compensates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for the off period.</a:t>
            </a:r>
            <a:r>
              <a:rPr lang="en-US" altLang="zh-CN" sz="2000" b="1" i="0" dirty="0" smtClean="0">
                <a:latin typeface="Arial" pitchFamily="34" charset="0"/>
                <a:ea typeface="宋体" pitchFamily="2" charset="-122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10254" r="11593"/>
          <a:stretch/>
        </p:blipFill>
        <p:spPr>
          <a:xfrm>
            <a:off x="3860298" y="762000"/>
            <a:ext cx="4978902" cy="45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7" name="Line 7"/>
          <p:cNvSpPr>
            <a:spLocks noChangeShapeType="1"/>
          </p:cNvSpPr>
          <p:nvPr/>
        </p:nvSpPr>
        <p:spPr bwMode="auto">
          <a:xfrm>
            <a:off x="304800" y="7620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grpSp>
        <p:nvGrpSpPr>
          <p:cNvPr id="73734" name="Group 9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73735" name="Line 10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Text Box 11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dirty="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9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dirty="0" smtClean="0">
                <a:latin typeface="Arial" charset="0"/>
              </a:rPr>
              <a:t>YZHANG_iwm7_18</a:t>
            </a:r>
            <a:endParaRPr lang="en-US" sz="900" dirty="0">
              <a:latin typeface="Arial" charset="0"/>
            </a:endParaRPr>
          </a:p>
        </p:txBody>
      </p:sp>
      <p:sp>
        <p:nvSpPr>
          <p:cNvPr id="10" name="Text Box 289"/>
          <p:cNvSpPr txBox="1">
            <a:spLocks noChangeArrowheads="1"/>
          </p:cNvSpPr>
          <p:nvPr/>
        </p:nvSpPr>
        <p:spPr bwMode="auto">
          <a:xfrm>
            <a:off x="2283754" y="152400"/>
            <a:ext cx="4535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ctr"/>
            <a:r>
              <a:rPr kumimoji="0" lang="en-US" altLang="zh-TW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CONCLUDING REMARKS</a:t>
            </a:r>
            <a:endParaRPr lang="en-US" altLang="zh-CN" sz="2800" dirty="0">
              <a:latin typeface="Arial" charset="0"/>
              <a:ea typeface="SimSun" pitchFamily="2" charset="-122"/>
              <a:sym typeface="Symbol" pitchFamily="18" charset="2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381000" y="927586"/>
            <a:ext cx="856138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ICP excitation of </a:t>
            </a:r>
            <a:r>
              <a:rPr lang="en-US" altLang="zh-CN" sz="2000" b="1" dirty="0" err="1" smtClean="0">
                <a:latin typeface="Arial" pitchFamily="34" charset="0"/>
                <a:ea typeface="宋体" pitchFamily="2" charset="-122"/>
              </a:rPr>
              <a:t>microplasmas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 may be an efficient source of VUV resonant radiation. 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The saturation in VUV output with increasing power observed in capacitively coupled devices is less severe in ICP operation.</a:t>
            </a:r>
            <a:endParaRPr lang="en-US" altLang="zh-CN" sz="2000" b="1" dirty="0">
              <a:latin typeface="Arial" pitchFamily="34" charset="0"/>
              <a:ea typeface="宋体" pitchFamily="2" charset="-122"/>
            </a:endParaRP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Pressure and channel radius are both important parameters to optimize VUV output while minimizing “contamination” by ion fluxes. </a:t>
            </a:r>
            <a:endParaRPr lang="en-US" altLang="zh-CN" sz="2000" b="1" dirty="0">
              <a:latin typeface="Arial" pitchFamily="34" charset="0"/>
              <a:ea typeface="宋体" pitchFamily="2" charset="-122"/>
            </a:endParaRP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CW operation will be difficult due to high coil currents – pulse will be required to reduce time averaged current.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The overshoot in </a:t>
            </a:r>
            <a:r>
              <a:rPr lang="en-US" altLang="zh-CN" sz="2000" b="1" dirty="0" err="1" smtClean="0">
                <a:latin typeface="Arial" pitchFamily="34" charset="0"/>
                <a:ea typeface="宋体" pitchFamily="2" charset="-122"/>
              </a:rPr>
              <a:t>T</a:t>
            </a:r>
            <a:r>
              <a:rPr lang="en-US" altLang="zh-CN" sz="2000" b="1" baseline="-25000" dirty="0" err="1" smtClean="0">
                <a:latin typeface="Arial" pitchFamily="34" charset="0"/>
                <a:ea typeface="宋体" pitchFamily="2" charset="-122"/>
              </a:rPr>
              <a:t>e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 at leading edge of pulse cycle results in more excitation and an increase the Ar</a:t>
            </a:r>
            <a:r>
              <a:rPr lang="en-US" altLang="zh-CN" sz="2000" b="1" dirty="0"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sz="2000" b="1" dirty="0" smtClean="0">
                <a:latin typeface="Arial" pitchFamily="34" charset="0"/>
                <a:ea typeface="宋体" pitchFamily="2" charset="-122"/>
              </a:rPr>
              <a:t>excited states densities.  Pulsing may provides a way to optimize the VUV flux while reducing time averaged currents.</a:t>
            </a:r>
            <a:endParaRPr lang="en-US" altLang="zh-CN" sz="2200" b="1" i="0" dirty="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54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838200" y="7620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760788" y="176213"/>
            <a:ext cx="1725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ctr"/>
            <a:r>
              <a:rPr lang="en-US" altLang="zh-CN" sz="2800" dirty="0">
                <a:latin typeface="Arial" charset="0"/>
                <a:ea typeface="SimSun" pitchFamily="2" charset="-122"/>
              </a:rPr>
              <a:t>AGENDA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762000" y="762000"/>
            <a:ext cx="7848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801688" indent="-58738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None/>
            </a:pPr>
            <a:endParaRPr lang="zh-CN" altLang="en-US" sz="800" dirty="0">
              <a:latin typeface="Arial" charset="0"/>
              <a:ea typeface="SimSun" pitchFamily="2" charset="-122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dirty="0" smtClean="0">
                <a:latin typeface="Arial" charset="0"/>
                <a:ea typeface="SimSun" pitchFamily="2" charset="-122"/>
              </a:rPr>
              <a:t>Introduction</a:t>
            </a: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dirty="0" smtClean="0">
                <a:latin typeface="Arial" charset="0"/>
                <a:ea typeface="SimSun" pitchFamily="2" charset="-122"/>
              </a:rPr>
              <a:t>VUV emission in low pressure micro-plasma devices</a:t>
            </a: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dirty="0" smtClean="0">
                <a:latin typeface="Arial" charset="0"/>
                <a:ea typeface="SimSun" pitchFamily="2" charset="-122"/>
              </a:rPr>
              <a:t>Inductively Coupled Plasmas (ICP)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dirty="0">
                <a:latin typeface="Arial" charset="0"/>
                <a:ea typeface="SimSun" pitchFamily="2" charset="-122"/>
              </a:rPr>
              <a:t>Description of the model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dirty="0">
                <a:latin typeface="Arial" charset="0"/>
                <a:ea typeface="SimSun" pitchFamily="2" charset="-122"/>
              </a:rPr>
              <a:t>Photon/Ion flux ratios in ICP mode</a:t>
            </a:r>
            <a:endParaRPr lang="en-US" altLang="zh-CN" dirty="0">
              <a:latin typeface="Arial" charset="0"/>
              <a:ea typeface="SimSun" pitchFamily="2" charset="-122"/>
            </a:endParaRP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dirty="0" smtClean="0">
                <a:latin typeface="Arial" charset="0"/>
                <a:ea typeface="SimSun" pitchFamily="2" charset="-122"/>
                <a:sym typeface="Symbol" pitchFamily="18" charset="2"/>
              </a:rPr>
              <a:t>ICP Power</a:t>
            </a: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dirty="0" smtClean="0">
                <a:latin typeface="Arial" charset="0"/>
                <a:ea typeface="SimSun" pitchFamily="2" charset="-122"/>
                <a:sym typeface="Symbol" pitchFamily="18" charset="2"/>
              </a:rPr>
              <a:t>Pressure</a:t>
            </a:r>
            <a:endParaRPr lang="en-US" altLang="zh-CN" dirty="0">
              <a:latin typeface="Arial" charset="0"/>
              <a:ea typeface="SimSun" pitchFamily="2" charset="-122"/>
              <a:sym typeface="Symbol" pitchFamily="18" charset="2"/>
            </a:endParaRP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dirty="0">
                <a:latin typeface="Arial" charset="0"/>
                <a:ea typeface="SimSun" pitchFamily="2" charset="-122"/>
                <a:sym typeface="Symbol" pitchFamily="18" charset="2"/>
              </a:rPr>
              <a:t>Aspect </a:t>
            </a:r>
            <a:r>
              <a:rPr lang="en-US" altLang="zh-CN" dirty="0" smtClean="0">
                <a:latin typeface="Arial" charset="0"/>
                <a:ea typeface="SimSun" pitchFamily="2" charset="-122"/>
                <a:sym typeface="Symbol" pitchFamily="18" charset="2"/>
              </a:rPr>
              <a:t>ratio </a:t>
            </a:r>
            <a:endParaRPr lang="en-US" altLang="zh-CN" dirty="0">
              <a:latin typeface="Arial" charset="0"/>
              <a:ea typeface="SimSun" pitchFamily="2" charset="-122"/>
              <a:sym typeface="Symbol" pitchFamily="18" charset="2"/>
            </a:endParaRP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dirty="0">
                <a:latin typeface="Arial" charset="0"/>
                <a:ea typeface="SimSun" pitchFamily="2" charset="-122"/>
                <a:sym typeface="Symbol" pitchFamily="18" charset="2"/>
              </a:rPr>
              <a:t>Pulsing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dirty="0">
                <a:latin typeface="Arial" charset="0"/>
                <a:ea typeface="SimSun" pitchFamily="2" charset="-122"/>
              </a:rPr>
              <a:t>Concluding remarks</a:t>
            </a:r>
          </a:p>
        </p:txBody>
      </p:sp>
      <p:sp>
        <p:nvSpPr>
          <p:cNvPr id="6149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dirty="0" smtClean="0">
                <a:latin typeface="Arial" charset="0"/>
              </a:rPr>
              <a:t>YZHANG_iwm7_01</a:t>
            </a:r>
            <a:endParaRPr lang="en-US" sz="900" dirty="0">
              <a:latin typeface="Arial" charset="0"/>
            </a:endParaRPr>
          </a:p>
        </p:txBody>
      </p:sp>
      <p:grpSp>
        <p:nvGrpSpPr>
          <p:cNvPr id="6150" name="Group 9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1" name="Line 10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>
                  <a:latin typeface="Arial" charset="0"/>
                </a:rPr>
                <a:t>Institute for Plasma Science &amp; Engr.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44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7" name="Line 7"/>
          <p:cNvSpPr>
            <a:spLocks noChangeShapeType="1"/>
          </p:cNvSpPr>
          <p:nvPr/>
        </p:nvSpPr>
        <p:spPr bwMode="auto">
          <a:xfrm>
            <a:off x="304800" y="7620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grpSp>
        <p:nvGrpSpPr>
          <p:cNvPr id="73734" name="Group 9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73735" name="Line 10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Text Box 11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9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dirty="0" smtClean="0">
                <a:latin typeface="Arial" charset="0"/>
              </a:rPr>
              <a:t>YZHANG_iwm7_03</a:t>
            </a:r>
            <a:endParaRPr lang="en-US" sz="9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175" y="152400"/>
            <a:ext cx="8972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latin typeface="Arial" charset="0"/>
                <a:ea typeface="SimSun" pitchFamily="2" charset="-122"/>
              </a:rPr>
              <a:t>VUV IN LOW PRESSURE MICRO-PLASMA DEVICES</a:t>
            </a:r>
            <a:endParaRPr lang="en-US" sz="2800" b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7984" y="804952"/>
            <a:ext cx="8637588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630238" indent="-16827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33363" indent="-233363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dirty="0" err="1" smtClean="0"/>
              <a:t>Microplasma</a:t>
            </a:r>
            <a:r>
              <a:rPr lang="en-US" sz="2000" dirty="0" smtClean="0"/>
              <a:t> discharges are typically operated at high pressure due to </a:t>
            </a:r>
            <a:r>
              <a:rPr lang="en-US" sz="2000" dirty="0" err="1" smtClean="0"/>
              <a:t>pd</a:t>
            </a:r>
            <a:r>
              <a:rPr lang="en-US" sz="2000" dirty="0" smtClean="0"/>
              <a:t> scaling. However, low pressure operation offers advantages:</a:t>
            </a:r>
          </a:p>
          <a:p>
            <a:pPr lvl="1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dirty="0"/>
              <a:t>Spatially precise surface processing</a:t>
            </a:r>
          </a:p>
          <a:p>
            <a:pPr lvl="1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dirty="0"/>
              <a:t>Treatment of soft materials</a:t>
            </a:r>
          </a:p>
          <a:p>
            <a:pPr lvl="1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dirty="0"/>
              <a:t>Chemical </a:t>
            </a:r>
            <a:r>
              <a:rPr lang="en-US" sz="2000" dirty="0" smtClean="0"/>
              <a:t>analysis</a:t>
            </a:r>
            <a:endParaRPr lang="en-US" sz="20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1175" y="2743200"/>
            <a:ext cx="437977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630238" indent="-16827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28600" lvl="1" indent="-2286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dirty="0" smtClean="0"/>
              <a:t> Low </a:t>
            </a:r>
            <a:r>
              <a:rPr lang="en-US" sz="2000" dirty="0"/>
              <a:t>pressure plasmas sustained in </a:t>
            </a:r>
            <a:r>
              <a:rPr lang="en-US" sz="2000" dirty="0" smtClean="0"/>
              <a:t>rare </a:t>
            </a:r>
            <a:r>
              <a:rPr lang="en-US" sz="2000" dirty="0"/>
              <a:t>gases and rare gas mixtures </a:t>
            </a:r>
            <a:r>
              <a:rPr lang="en-US" sz="2000" dirty="0" smtClean="0"/>
              <a:t>can be efficient sources of VUV emission from  resonant optical transitions.</a:t>
            </a:r>
            <a:endParaRPr lang="en-US" sz="2000" dirty="0"/>
          </a:p>
          <a:p>
            <a:pPr marL="228600" lvl="1" indent="-2286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dirty="0" smtClean="0"/>
              <a:t>This VUV emission can be used as a selective ionization source in mass spectrometers (MS).</a:t>
            </a:r>
          </a:p>
          <a:p>
            <a:pPr marL="228600" lvl="1" indent="-22860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dirty="0" smtClean="0"/>
              <a:t>Varying gas mixture produces different VUV spectra.</a:t>
            </a:r>
          </a:p>
        </p:txBody>
      </p:sp>
      <p:pic>
        <p:nvPicPr>
          <p:cNvPr id="13" name="Picture 2" descr="http://www3.interscience.wiley.com/cgi-bin/fulltext/123340423/mfig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40000"/>
            <a:ext cx="4114800" cy="347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8880475" y="2113238"/>
            <a:ext cx="7938" cy="4429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192712" y="1929825"/>
            <a:ext cx="1589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 typeface="Symbol" pitchFamily="18" charset="2"/>
              <a:buNone/>
            </a:pPr>
            <a:r>
              <a:rPr lang="en-US" altLang="zh-CN" sz="1600" b="1" u="sng" dirty="0" smtClean="0">
                <a:latin typeface="Arial" pitchFamily="34" charset="0"/>
                <a:ea typeface="SimSun" pitchFamily="2" charset="-122"/>
              </a:rPr>
              <a:t>Resonance</a:t>
            </a:r>
          </a:p>
          <a:p>
            <a:pPr eaLnBrk="0" hangingPunct="0">
              <a:buFont typeface="Symbol" pitchFamily="18" charset="2"/>
              <a:buNone/>
            </a:pPr>
            <a:r>
              <a:rPr lang="en-US" altLang="zh-CN" sz="1600" b="1" u="sng" dirty="0" smtClean="0">
                <a:latin typeface="Arial" pitchFamily="34" charset="0"/>
                <a:ea typeface="SimSun" pitchFamily="2" charset="-122"/>
              </a:rPr>
              <a:t>VUV </a:t>
            </a:r>
            <a:r>
              <a:rPr lang="en-US" altLang="zh-CN" sz="1600" b="1" u="sng" dirty="0">
                <a:latin typeface="Arial" pitchFamily="34" charset="0"/>
                <a:ea typeface="SimSun" pitchFamily="2" charset="-122"/>
              </a:rPr>
              <a:t>Radiation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677275" y="1819551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50000"/>
              </a:spcAft>
              <a:buFont typeface="Symbol" pitchFamily="18" charset="2"/>
              <a:buNone/>
            </a:pPr>
            <a:r>
              <a:rPr lang="en-US" altLang="zh-CN" sz="1600" b="1" i="0">
                <a:latin typeface="Arial" pitchFamily="34" charset="0"/>
                <a:ea typeface="SimSun" pitchFamily="2" charset="-122"/>
              </a:rPr>
              <a:t>Ar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7051261" y="2103023"/>
            <a:ext cx="7938" cy="4429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848061" y="1809336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50000"/>
              </a:spcAft>
              <a:buFont typeface="Symbol" pitchFamily="18" charset="2"/>
              <a:buNone/>
            </a:pPr>
            <a:r>
              <a:rPr lang="en-US" altLang="zh-CN" sz="1600" b="1" i="0">
                <a:latin typeface="Arial" pitchFamily="34" charset="0"/>
                <a:ea typeface="SimSun" pitchFamily="2" charset="-122"/>
              </a:rPr>
              <a:t>Kr</a:t>
            </a:r>
          </a:p>
        </p:txBody>
      </p:sp>
    </p:spTree>
    <p:extLst>
      <p:ext uri="{BB962C8B-B14F-4D97-AF65-F5344CB8AC3E}">
        <p14:creationId xmlns:p14="http://schemas.microsoft.com/office/powerpoint/2010/main" val="144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7" name="Line 7"/>
          <p:cNvSpPr>
            <a:spLocks noChangeShapeType="1"/>
          </p:cNvSpPr>
          <p:nvPr/>
        </p:nvSpPr>
        <p:spPr bwMode="auto">
          <a:xfrm>
            <a:off x="304800" y="7620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grpSp>
        <p:nvGrpSpPr>
          <p:cNvPr id="73734" name="Group 9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73735" name="Line 10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Text Box 11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9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dirty="0" smtClean="0">
                <a:latin typeface="Arial" charset="0"/>
              </a:rPr>
              <a:t>YZHANG_iwm7_05</a:t>
            </a:r>
            <a:endParaRPr lang="en-US" sz="900" dirty="0"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73595" y="176213"/>
            <a:ext cx="6073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ctr">
              <a:spcAft>
                <a:spcPct val="50000"/>
              </a:spcAft>
            </a:pPr>
            <a:r>
              <a:rPr kumimoji="0" lang="en-US" altLang="ko-KR" sz="2800" dirty="0" smtClean="0">
                <a:latin typeface="Arial" pitchFamily="34" charset="0"/>
                <a:ea typeface="굴림" pitchFamily="34" charset="-127"/>
                <a:cs typeface="Arial" pitchFamily="34" charset="0"/>
              </a:rPr>
              <a:t>PHOTON/ION FLUX RATIOS IN ICP</a:t>
            </a:r>
            <a:endParaRPr lang="en-US" altLang="zh-CN" sz="2800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88235" y="914400"/>
            <a:ext cx="851376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charset="0"/>
              </a:rPr>
              <a:t>The plume from a micro-plasma potentially contains many types of energetic species – ions, photons, electrons, excited states.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charset="0"/>
              </a:rPr>
              <a:t>To have precise control of ionization of sample and reduce “contamination” of MS, one ideally wants only photons to interact with the sample.</a:t>
            </a:r>
          </a:p>
        </p:txBody>
      </p:sp>
      <p:pic>
        <p:nvPicPr>
          <p:cNvPr id="10" name="Picture 9" descr="ANALYZ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06" y="2895600"/>
            <a:ext cx="4618007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29424" y="2971800"/>
            <a:ext cx="4113976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charset="0"/>
              </a:rPr>
              <a:t>This computational investigation addresses VUV production in ICP microplasma devices.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charset="0"/>
              </a:rPr>
              <a:t>Controlling the flux of photons vs. ions to the sample using pulsed plasmas will </a:t>
            </a:r>
            <a:r>
              <a:rPr lang="en-US" dirty="0">
                <a:latin typeface="Arial" charset="0"/>
              </a:rPr>
              <a:t>be discussed.</a:t>
            </a:r>
          </a:p>
        </p:txBody>
      </p:sp>
    </p:spTree>
    <p:extLst>
      <p:ext uri="{BB962C8B-B14F-4D97-AF65-F5344CB8AC3E}">
        <p14:creationId xmlns:p14="http://schemas.microsoft.com/office/powerpoint/2010/main" val="42801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Line 8"/>
          <p:cNvSpPr>
            <a:spLocks noChangeShapeType="1"/>
          </p:cNvSpPr>
          <p:nvPr/>
        </p:nvSpPr>
        <p:spPr bwMode="auto">
          <a:xfrm>
            <a:off x="646113" y="695325"/>
            <a:ext cx="822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63" name="Text Box 9"/>
          <p:cNvSpPr txBox="1">
            <a:spLocks noChangeArrowheads="1"/>
          </p:cNvSpPr>
          <p:nvPr/>
        </p:nvSpPr>
        <p:spPr bwMode="auto">
          <a:xfrm>
            <a:off x="1236663" y="150813"/>
            <a:ext cx="6742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TW" sz="2800" dirty="0">
                <a:ea typeface="PMingLiU" pitchFamily="18" charset="-120"/>
              </a:rPr>
              <a:t>HYBRID PLASMA EQUIPMENT MODEL</a:t>
            </a:r>
          </a:p>
        </p:txBody>
      </p:sp>
      <p:grpSp>
        <p:nvGrpSpPr>
          <p:cNvPr id="1525764" name="Group 11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525765" name="Line 12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766" name="Text Box 13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zh-TW" sz="1600" dirty="0">
                  <a:ea typeface="PMingLiU" pitchFamily="18" charset="-120"/>
                </a:rPr>
                <a:t>University of Michigan</a:t>
              </a:r>
            </a:p>
            <a:p>
              <a:pPr algn="ctr"/>
              <a:r>
                <a:rPr lang="en-US" altLang="zh-TW" sz="1600" dirty="0"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525768" name="Rectangle 8"/>
          <p:cNvSpPr>
            <a:spLocks noChangeArrowheads="1"/>
          </p:cNvSpPr>
          <p:nvPr/>
        </p:nvSpPr>
        <p:spPr bwMode="auto">
          <a:xfrm>
            <a:off x="569119" y="4038600"/>
            <a:ext cx="80772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3363" indent="-233363"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The Hybrid Plasma Equipment Model (HPEM) is a modular simulator that combines fluid and kinetic approaches</a:t>
            </a:r>
            <a:r>
              <a:rPr lang="en-US" sz="2000" b="1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. It resolve multi-physics over multi-scales and is optimized for low pressure.</a:t>
            </a:r>
            <a:endParaRPr lang="en-US" sz="20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233363" indent="-233363"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Radiation transport is addressed using a spectrally resolved Monte Carlo simulation. </a:t>
            </a:r>
          </a:p>
        </p:txBody>
      </p:sp>
      <p:grpSp>
        <p:nvGrpSpPr>
          <p:cNvPr id="1525769" name="Group 9"/>
          <p:cNvGrpSpPr>
            <a:grpSpLocks/>
          </p:cNvGrpSpPr>
          <p:nvPr/>
        </p:nvGrpSpPr>
        <p:grpSpPr bwMode="auto">
          <a:xfrm>
            <a:off x="482669" y="838200"/>
            <a:ext cx="7924800" cy="2936875"/>
            <a:chOff x="129" y="1027"/>
            <a:chExt cx="4670" cy="1658"/>
          </a:xfrm>
        </p:grpSpPr>
        <p:pic>
          <p:nvPicPr>
            <p:cNvPr id="1525770" name="Picture 10" descr="hpem_graphic_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" y="1027"/>
              <a:ext cx="4670" cy="1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525771" name="Object 11"/>
            <p:cNvGraphicFramePr>
              <a:graphicFrameLocks noChangeAspect="1"/>
            </p:cNvGraphicFramePr>
            <p:nvPr/>
          </p:nvGraphicFramePr>
          <p:xfrm>
            <a:off x="1233" y="1387"/>
            <a:ext cx="432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1" name="Equation" r:id="rId5" imgW="583920" imgH="457200" progId="Equation.3">
                    <p:embed/>
                  </p:oleObj>
                </mc:Choice>
                <mc:Fallback>
                  <p:oleObj name="Equation" r:id="rId5" imgW="5839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3" y="1387"/>
                          <a:ext cx="432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5772" name="Object 12"/>
            <p:cNvGraphicFramePr>
              <a:graphicFrameLocks noChangeAspect="1"/>
            </p:cNvGraphicFramePr>
            <p:nvPr/>
          </p:nvGraphicFramePr>
          <p:xfrm>
            <a:off x="2857" y="1406"/>
            <a:ext cx="488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2" name="Equation" r:id="rId7" imgW="660240" imgH="431640" progId="Equation.3">
                    <p:embed/>
                  </p:oleObj>
                </mc:Choice>
                <mc:Fallback>
                  <p:oleObj name="Equation" r:id="rId7" imgW="6602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" y="1406"/>
                          <a:ext cx="488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5773" name="Object 13"/>
            <p:cNvGraphicFramePr>
              <a:graphicFrameLocks noChangeAspect="1"/>
            </p:cNvGraphicFramePr>
            <p:nvPr/>
          </p:nvGraphicFramePr>
          <p:xfrm>
            <a:off x="1185" y="2276"/>
            <a:ext cx="357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3" name="Equation" r:id="rId9" imgW="482400" imgH="228600" progId="Equation.3">
                    <p:embed/>
                  </p:oleObj>
                </mc:Choice>
                <mc:Fallback>
                  <p:oleObj name="Equation" r:id="rId9" imgW="482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5" y="2276"/>
                          <a:ext cx="357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5774" name="Object 14"/>
            <p:cNvGraphicFramePr>
              <a:graphicFrameLocks noChangeAspect="1"/>
            </p:cNvGraphicFramePr>
            <p:nvPr/>
          </p:nvGraphicFramePr>
          <p:xfrm>
            <a:off x="2913" y="2061"/>
            <a:ext cx="657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4" name="Equation" r:id="rId11" imgW="888840" imgH="457200" progId="Equation.3">
                    <p:embed/>
                  </p:oleObj>
                </mc:Choice>
                <mc:Fallback>
                  <p:oleObj name="Equation" r:id="rId11" imgW="88884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2061"/>
                          <a:ext cx="657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5775" name="Object 15"/>
            <p:cNvGraphicFramePr>
              <a:graphicFrameLocks noChangeAspect="1"/>
            </p:cNvGraphicFramePr>
            <p:nvPr/>
          </p:nvGraphicFramePr>
          <p:xfrm>
            <a:off x="2145" y="1082"/>
            <a:ext cx="240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5" name="Equation" r:id="rId13" imgW="317160" imgH="215640" progId="Equation.3">
                    <p:embed/>
                  </p:oleObj>
                </mc:Choice>
                <mc:Fallback>
                  <p:oleObj name="Equation" r:id="rId13" imgW="317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5" y="1082"/>
                          <a:ext cx="240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5776" name="Object 16"/>
            <p:cNvGraphicFramePr>
              <a:graphicFrameLocks noChangeAspect="1"/>
            </p:cNvGraphicFramePr>
            <p:nvPr/>
          </p:nvGraphicFramePr>
          <p:xfrm>
            <a:off x="3969" y="2036"/>
            <a:ext cx="309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6" name="Equation" r:id="rId15" imgW="419040" imgH="228600" progId="Equation.3">
                    <p:embed/>
                  </p:oleObj>
                </mc:Choice>
                <mc:Fallback>
                  <p:oleObj name="Equation" r:id="rId15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2036"/>
                          <a:ext cx="309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5777" name="Object 17"/>
            <p:cNvGraphicFramePr>
              <a:graphicFrameLocks noChangeAspect="1"/>
            </p:cNvGraphicFramePr>
            <p:nvPr/>
          </p:nvGraphicFramePr>
          <p:xfrm>
            <a:off x="4435" y="2042"/>
            <a:ext cx="319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7" name="Equation" r:id="rId17" imgW="431640" imgH="241200" progId="Equation.3">
                    <p:embed/>
                  </p:oleObj>
                </mc:Choice>
                <mc:Fallback>
                  <p:oleObj name="Equation" r:id="rId17" imgW="431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5" y="2042"/>
                          <a:ext cx="319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dirty="0" smtClean="0">
                <a:latin typeface="Arial" charset="0"/>
              </a:rPr>
              <a:t>YZHANG_iwm7_06</a:t>
            </a:r>
            <a:endParaRPr lang="en-US" sz="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1" name="Line 3"/>
          <p:cNvSpPr>
            <a:spLocks noChangeShapeType="1"/>
          </p:cNvSpPr>
          <p:nvPr/>
        </p:nvSpPr>
        <p:spPr bwMode="auto">
          <a:xfrm>
            <a:off x="838200" y="7620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52" name="Text Box 4"/>
          <p:cNvSpPr txBox="1">
            <a:spLocks noChangeArrowheads="1"/>
          </p:cNvSpPr>
          <p:nvPr/>
        </p:nvSpPr>
        <p:spPr bwMode="auto">
          <a:xfrm>
            <a:off x="4876801" y="1092200"/>
            <a:ext cx="431165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630238" indent="-16827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dirty="0"/>
              <a:t>Assessment of VUV resonance radiation requires more detailed atomic models.</a:t>
            </a:r>
          </a:p>
          <a:p>
            <a:pPr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dirty="0"/>
              <a:t>Argon Atomic model:</a:t>
            </a:r>
          </a:p>
          <a:p>
            <a:pPr lvl="1">
              <a:spcAft>
                <a:spcPct val="30000"/>
              </a:spcAft>
              <a:buFont typeface="Symbol" pitchFamily="18" charset="2"/>
              <a:buNone/>
            </a:pPr>
            <a:r>
              <a:rPr lang="en-US" sz="2000" dirty="0"/>
              <a:t>Ar, Ar(1s</a:t>
            </a:r>
            <a:r>
              <a:rPr lang="en-US" sz="2000" baseline="-25000" dirty="0"/>
              <a:t>2,3,4,5</a:t>
            </a:r>
            <a:r>
              <a:rPr lang="en-US" sz="2000" dirty="0"/>
              <a:t>), Ar(4p), Ar</a:t>
            </a:r>
            <a:r>
              <a:rPr lang="en-US" sz="2000" baseline="30000" dirty="0"/>
              <a:t>+</a:t>
            </a:r>
            <a:r>
              <a:rPr lang="en-US" sz="2000" dirty="0"/>
              <a:t>, </a:t>
            </a:r>
            <a:r>
              <a:rPr lang="en-US" sz="2000" dirty="0" smtClean="0"/>
              <a:t>e,</a:t>
            </a:r>
          </a:p>
          <a:p>
            <a:pPr lvl="1">
              <a:spcAft>
                <a:spcPct val="30000"/>
              </a:spcAft>
              <a:buFont typeface="Symbol" pitchFamily="18" charset="2"/>
              <a:buNone/>
            </a:pPr>
            <a:r>
              <a:rPr lang="en-US" sz="2000" dirty="0" smtClean="0"/>
              <a:t>Ar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*, Ar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+</a:t>
            </a:r>
            <a:endParaRPr lang="en-US" sz="2000" baseline="30000" dirty="0"/>
          </a:p>
          <a:p>
            <a:pPr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dirty="0" smtClean="0"/>
              <a:t>Electron </a:t>
            </a:r>
            <a:r>
              <a:rPr lang="en-US" sz="2000" dirty="0"/>
              <a:t>impact excitation and super-elastic collisions between all levels.</a:t>
            </a:r>
          </a:p>
          <a:p>
            <a:pPr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dirty="0"/>
              <a:t>Atomic collisional mixing of </a:t>
            </a:r>
            <a:r>
              <a:rPr lang="en-US" sz="2000" dirty="0" err="1"/>
              <a:t>Ar</a:t>
            </a:r>
            <a:r>
              <a:rPr lang="en-US" sz="2000" dirty="0"/>
              <a:t>(1s</a:t>
            </a:r>
            <a:r>
              <a:rPr lang="en-US" sz="2000" baseline="-25000" dirty="0"/>
              <a:t>2,3,4,5</a:t>
            </a:r>
            <a:r>
              <a:rPr lang="en-US" sz="2000" dirty="0"/>
              <a:t>).</a:t>
            </a:r>
          </a:p>
        </p:txBody>
      </p:sp>
      <p:sp>
        <p:nvSpPr>
          <p:cNvPr id="1538053" name="Text Box 5"/>
          <p:cNvSpPr txBox="1">
            <a:spLocks noChangeArrowheads="1"/>
          </p:cNvSpPr>
          <p:nvPr/>
        </p:nvSpPr>
        <p:spPr bwMode="auto">
          <a:xfrm>
            <a:off x="2381035" y="139700"/>
            <a:ext cx="43011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Arial" pitchFamily="34" charset="0"/>
              </a:rPr>
              <a:t>ATOMIC </a:t>
            </a:r>
            <a:r>
              <a:rPr lang="en-US" sz="2800" b="1" dirty="0" smtClean="0">
                <a:latin typeface="Arial" pitchFamily="34" charset="0"/>
              </a:rPr>
              <a:t>MODEL </a:t>
            </a:r>
            <a:r>
              <a:rPr lang="en-US" sz="2800" b="1" dirty="0">
                <a:latin typeface="Arial" pitchFamily="34" charset="0"/>
              </a:rPr>
              <a:t>FOR </a:t>
            </a:r>
            <a:r>
              <a:rPr lang="en-US" sz="2800" b="1" dirty="0" smtClean="0">
                <a:latin typeface="Arial" pitchFamily="34" charset="0"/>
              </a:rPr>
              <a:t>Ar</a:t>
            </a:r>
            <a:endParaRPr lang="en-US" sz="2800" b="1" dirty="0">
              <a:latin typeface="Arial" pitchFamily="34" charset="0"/>
            </a:endParaRPr>
          </a:p>
        </p:txBody>
      </p:sp>
      <p:grpSp>
        <p:nvGrpSpPr>
          <p:cNvPr id="1538056" name="Group 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538057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58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954157"/>
            <a:ext cx="4876800" cy="5029200"/>
            <a:chOff x="0" y="954157"/>
            <a:chExt cx="4876800" cy="5029200"/>
          </a:xfrm>
        </p:grpSpPr>
        <p:pic>
          <p:nvPicPr>
            <p:cNvPr id="1538059" name="Picture 11" descr="Ar_cl2_levels_v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684"/>
            <a:stretch/>
          </p:blipFill>
          <p:spPr bwMode="auto">
            <a:xfrm>
              <a:off x="0" y="954157"/>
              <a:ext cx="4852535" cy="50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343400" y="2514600"/>
              <a:ext cx="509135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53877" y="3733800"/>
              <a:ext cx="483168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93632" y="5297557"/>
              <a:ext cx="483168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dirty="0" smtClean="0">
                <a:latin typeface="Arial" charset="0"/>
              </a:rPr>
              <a:t>YZHANG_iwm7_08</a:t>
            </a:r>
            <a:endParaRPr lang="en-US" sz="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339" name="Line 3"/>
          <p:cNvSpPr>
            <a:spLocks noChangeShapeType="1"/>
          </p:cNvSpPr>
          <p:nvPr/>
        </p:nvSpPr>
        <p:spPr bwMode="auto">
          <a:xfrm>
            <a:off x="838200" y="62706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0340" name="Text Box 4"/>
          <p:cNvSpPr txBox="1">
            <a:spLocks noChangeArrowheads="1"/>
          </p:cNvSpPr>
          <p:nvPr/>
        </p:nvSpPr>
        <p:spPr bwMode="auto">
          <a:xfrm>
            <a:off x="880235" y="87106"/>
            <a:ext cx="74724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Arial" pitchFamily="34" charset="0"/>
              </a:rPr>
              <a:t>RADIATION TRANSPORT MODEL IN HPEM</a:t>
            </a:r>
          </a:p>
        </p:txBody>
      </p:sp>
      <p:sp>
        <p:nvSpPr>
          <p:cNvPr id="1550345" name="Text Box 9"/>
          <p:cNvSpPr txBox="1">
            <a:spLocks noChangeArrowheads="1"/>
          </p:cNvSpPr>
          <p:nvPr/>
        </p:nvSpPr>
        <p:spPr bwMode="auto">
          <a:xfrm>
            <a:off x="228600" y="609600"/>
            <a:ext cx="8674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630238" indent="-16827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sz="2000" dirty="0"/>
              <a:t>R</a:t>
            </a:r>
            <a:r>
              <a:rPr lang="en-US" sz="2000" dirty="0" smtClean="0"/>
              <a:t>adiation </a:t>
            </a:r>
            <a:r>
              <a:rPr lang="en-US" sz="2000" dirty="0"/>
              <a:t>transport </a:t>
            </a:r>
            <a:r>
              <a:rPr lang="en-US" sz="2000" dirty="0" smtClean="0"/>
              <a:t>is </a:t>
            </a:r>
            <a:r>
              <a:rPr lang="en-US" sz="2000" dirty="0"/>
              <a:t>modeled using a Monte Carlo </a:t>
            </a:r>
            <a:r>
              <a:rPr lang="en-US" sz="2000" dirty="0" smtClean="0"/>
              <a:t>simulation accounting for Partial Frequency Redistribution </a:t>
            </a:r>
            <a:r>
              <a:rPr lang="en-US" sz="2000" dirty="0"/>
              <a:t>and radiation </a:t>
            </a:r>
            <a:r>
              <a:rPr lang="en-US" sz="2000" dirty="0" smtClean="0"/>
              <a:t>trapping.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76363" y="1546225"/>
            <a:ext cx="6608762" cy="5303838"/>
            <a:chOff x="1376363" y="1546225"/>
            <a:chExt cx="6608762" cy="5303838"/>
          </a:xfrm>
        </p:grpSpPr>
        <p:pic>
          <p:nvPicPr>
            <p:cNvPr id="1550352" name="Picture 16" descr="rad_transpo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363" y="1546225"/>
              <a:ext cx="6608762" cy="5303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3036888" y="1600200"/>
              <a:ext cx="3287712" cy="5181600"/>
              <a:chOff x="3036888" y="1600200"/>
              <a:chExt cx="3287712" cy="51816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4680744" y="1622425"/>
                <a:ext cx="0" cy="515937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680744" y="1600200"/>
                <a:ext cx="16438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036888" y="6758609"/>
                <a:ext cx="16438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dirty="0" smtClean="0">
                <a:latin typeface="Arial" charset="0"/>
              </a:rPr>
              <a:t>YZHANG_iwm7_07</a:t>
            </a:r>
            <a:endParaRPr lang="en-US" sz="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Line 2"/>
          <p:cNvSpPr>
            <a:spLocks noChangeShapeType="1"/>
          </p:cNvSpPr>
          <p:nvPr/>
        </p:nvSpPr>
        <p:spPr bwMode="auto">
          <a:xfrm>
            <a:off x="838200" y="6985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9267" name="Text Box 5"/>
          <p:cNvSpPr txBox="1">
            <a:spLocks noChangeArrowheads="1"/>
          </p:cNvSpPr>
          <p:nvPr/>
        </p:nvSpPr>
        <p:spPr bwMode="auto">
          <a:xfrm>
            <a:off x="2898775" y="112713"/>
            <a:ext cx="3462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>
                <a:ea typeface="宋体" pitchFamily="2" charset="-122"/>
              </a:rPr>
              <a:t>PULSED PLASMAS</a:t>
            </a:r>
            <a:endParaRPr lang="en-US" altLang="zh-CN" sz="28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19268" name="Text Box 7"/>
          <p:cNvSpPr txBox="1">
            <a:spLocks noChangeArrowheads="1"/>
          </p:cNvSpPr>
          <p:nvPr/>
        </p:nvSpPr>
        <p:spPr bwMode="auto">
          <a:xfrm>
            <a:off x="471488" y="561975"/>
            <a:ext cx="8358187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None/>
            </a:pPr>
            <a:endParaRPr lang="zh-CN" altLang="en-US" sz="800" dirty="0">
              <a:ea typeface="宋体" pitchFamily="2" charset="-122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dirty="0" smtClean="0">
                <a:ea typeface="宋体" pitchFamily="2" charset="-122"/>
                <a:sym typeface="Symbol" pitchFamily="18" charset="2"/>
              </a:rPr>
              <a:t>In the small devices of interest (100s to 1000 </a:t>
            </a:r>
            <a:r>
              <a:rPr lang="en-US" altLang="zh-CN" sz="2000" dirty="0" smtClean="0">
                <a:ea typeface="宋体" pitchFamily="2" charset="-122"/>
                <a:sym typeface="Symbol"/>
              </a:rPr>
              <a:t>m) </a:t>
            </a:r>
            <a:r>
              <a:rPr lang="en-US" altLang="zh-CN" sz="2000" dirty="0" err="1" smtClean="0">
                <a:ea typeface="宋体" pitchFamily="2" charset="-122"/>
                <a:sym typeface="Symbol"/>
              </a:rPr>
              <a:t>cw</a:t>
            </a:r>
            <a:r>
              <a:rPr lang="en-US" altLang="zh-CN" sz="2000" dirty="0" smtClean="0">
                <a:ea typeface="宋体" pitchFamily="2" charset="-122"/>
                <a:sym typeface="Symbol"/>
              </a:rPr>
              <a:t> operation of ICPs is difficult due to large currents required to produce above threshold E/N. Resistive heating of coils would be damaging.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dirty="0" smtClean="0">
                <a:ea typeface="宋体" pitchFamily="2" charset="-122"/>
                <a:sym typeface="Symbol"/>
              </a:rPr>
              <a:t>Pulsed plasmas are used to minimize time-averaged coil currents.</a:t>
            </a:r>
            <a:endParaRPr lang="en-US" altLang="zh-CN" sz="2000" dirty="0">
              <a:ea typeface="宋体" pitchFamily="2" charset="-122"/>
              <a:sym typeface="Symbol" pitchFamily="18" charset="2"/>
            </a:endParaRPr>
          </a:p>
          <a:p>
            <a:pPr lvl="1">
              <a:buFont typeface="Symbol" pitchFamily="18" charset="2"/>
              <a:buChar char="·"/>
            </a:pPr>
            <a:r>
              <a:rPr lang="en-US" altLang="zh-CN" sz="2000" dirty="0">
                <a:ea typeface="宋体" pitchFamily="2" charset="-122"/>
                <a:sym typeface="Symbol" pitchFamily="18" charset="2"/>
              </a:rPr>
              <a:t>A fast rising pulse can “over-shoot” the self sustaining E/N, and produce hot tails to </a:t>
            </a:r>
            <a:r>
              <a:rPr lang="en-US" altLang="zh-CN" sz="2000" i="1" dirty="0">
                <a:ea typeface="宋体" pitchFamily="2" charset="-122"/>
              </a:rPr>
              <a:t>f(</a:t>
            </a:r>
            <a:r>
              <a:rPr lang="en-US" altLang="zh-CN" sz="2000" i="1" dirty="0">
                <a:ea typeface="宋体" pitchFamily="2" charset="-122"/>
                <a:sym typeface="Symbol" pitchFamily="18" charset="2"/>
              </a:rPr>
              <a:t>)</a:t>
            </a:r>
            <a:r>
              <a:rPr lang="en-US" altLang="zh-CN" sz="2000" dirty="0">
                <a:ea typeface="宋体" pitchFamily="2" charset="-122"/>
                <a:sym typeface="Symbol" pitchFamily="18" charset="2"/>
              </a:rPr>
              <a:t> that </a:t>
            </a:r>
            <a:r>
              <a:rPr lang="en-US" altLang="zh-CN" sz="2000" dirty="0" smtClean="0">
                <a:ea typeface="宋体" pitchFamily="2" charset="-122"/>
                <a:sym typeface="Symbol" pitchFamily="18" charset="2"/>
              </a:rPr>
              <a:t>improve efficiency.</a:t>
            </a:r>
            <a:endParaRPr lang="en-US" altLang="zh-CN" sz="2000" dirty="0">
              <a:ea typeface="宋体" pitchFamily="2" charset="-122"/>
              <a:sym typeface="Symbol" pitchFamily="18" charset="2"/>
            </a:endParaRPr>
          </a:p>
        </p:txBody>
      </p:sp>
      <p:grpSp>
        <p:nvGrpSpPr>
          <p:cNvPr id="1419296" name="Group 32"/>
          <p:cNvGrpSpPr>
            <a:grpSpLocks/>
          </p:cNvGrpSpPr>
          <p:nvPr/>
        </p:nvGrpSpPr>
        <p:grpSpPr bwMode="auto">
          <a:xfrm>
            <a:off x="995362" y="3429000"/>
            <a:ext cx="7310438" cy="2281237"/>
            <a:chOff x="535" y="2454"/>
            <a:chExt cx="4605" cy="1437"/>
          </a:xfrm>
        </p:grpSpPr>
        <p:sp>
          <p:nvSpPr>
            <p:cNvPr id="1419273" name="Line 9"/>
            <p:cNvSpPr>
              <a:spLocks noChangeShapeType="1"/>
            </p:cNvSpPr>
            <p:nvPr/>
          </p:nvSpPr>
          <p:spPr bwMode="auto">
            <a:xfrm>
              <a:off x="1260" y="3602"/>
              <a:ext cx="3489" cy="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9274" name="Line 10"/>
            <p:cNvSpPr>
              <a:spLocks noChangeShapeType="1"/>
            </p:cNvSpPr>
            <p:nvPr/>
          </p:nvSpPr>
          <p:spPr bwMode="auto">
            <a:xfrm flipV="1">
              <a:off x="3182" y="3503"/>
              <a:ext cx="1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9275" name="Group 11"/>
            <p:cNvGrpSpPr>
              <a:grpSpLocks/>
            </p:cNvGrpSpPr>
            <p:nvPr/>
          </p:nvGrpSpPr>
          <p:grpSpPr bwMode="auto">
            <a:xfrm>
              <a:off x="1478" y="2755"/>
              <a:ext cx="522" cy="748"/>
              <a:chOff x="1478" y="2590"/>
              <a:chExt cx="522" cy="748"/>
            </a:xfrm>
          </p:grpSpPr>
          <p:sp>
            <p:nvSpPr>
              <p:cNvPr id="1419276" name="Line 12"/>
              <p:cNvSpPr>
                <a:spLocks noChangeShapeType="1"/>
              </p:cNvSpPr>
              <p:nvPr/>
            </p:nvSpPr>
            <p:spPr bwMode="auto">
              <a:xfrm>
                <a:off x="1478" y="3333"/>
                <a:ext cx="363" cy="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277" name="Line 13"/>
              <p:cNvSpPr>
                <a:spLocks noChangeShapeType="1"/>
              </p:cNvSpPr>
              <p:nvPr/>
            </p:nvSpPr>
            <p:spPr bwMode="auto">
              <a:xfrm flipV="1">
                <a:off x="1835" y="2590"/>
                <a:ext cx="165" cy="74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19278" name="Line 14"/>
            <p:cNvSpPr>
              <a:spLocks noChangeShapeType="1"/>
            </p:cNvSpPr>
            <p:nvPr/>
          </p:nvSpPr>
          <p:spPr bwMode="auto">
            <a:xfrm flipV="1">
              <a:off x="2001" y="2762"/>
              <a:ext cx="98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9279" name="Group 15"/>
            <p:cNvGrpSpPr>
              <a:grpSpLocks/>
            </p:cNvGrpSpPr>
            <p:nvPr/>
          </p:nvGrpSpPr>
          <p:grpSpPr bwMode="auto">
            <a:xfrm flipH="1">
              <a:off x="2981" y="2755"/>
              <a:ext cx="522" cy="748"/>
              <a:chOff x="1478" y="2590"/>
              <a:chExt cx="522" cy="748"/>
            </a:xfrm>
          </p:grpSpPr>
          <p:sp>
            <p:nvSpPr>
              <p:cNvPr id="1419280" name="Line 16"/>
              <p:cNvSpPr>
                <a:spLocks noChangeShapeType="1"/>
              </p:cNvSpPr>
              <p:nvPr/>
            </p:nvSpPr>
            <p:spPr bwMode="auto">
              <a:xfrm>
                <a:off x="1478" y="3333"/>
                <a:ext cx="363" cy="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281" name="Line 17"/>
              <p:cNvSpPr>
                <a:spLocks noChangeShapeType="1"/>
              </p:cNvSpPr>
              <p:nvPr/>
            </p:nvSpPr>
            <p:spPr bwMode="auto">
              <a:xfrm flipV="1">
                <a:off x="1835" y="2590"/>
                <a:ext cx="165" cy="74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19282" name="Line 18"/>
            <p:cNvSpPr>
              <a:spLocks noChangeShapeType="1"/>
            </p:cNvSpPr>
            <p:nvPr/>
          </p:nvSpPr>
          <p:spPr bwMode="auto">
            <a:xfrm>
              <a:off x="1464" y="3434"/>
              <a:ext cx="0" cy="4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9283" name="Line 19"/>
            <p:cNvSpPr>
              <a:spLocks noChangeShapeType="1"/>
            </p:cNvSpPr>
            <p:nvPr/>
          </p:nvSpPr>
          <p:spPr bwMode="auto">
            <a:xfrm>
              <a:off x="4473" y="3440"/>
              <a:ext cx="0" cy="4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9284" name="Text Box 20"/>
            <p:cNvSpPr txBox="1">
              <a:spLocks noChangeArrowheads="1"/>
            </p:cNvSpPr>
            <p:nvPr/>
          </p:nvSpPr>
          <p:spPr bwMode="auto">
            <a:xfrm>
              <a:off x="4688" y="3486"/>
              <a:ext cx="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Time</a:t>
              </a:r>
            </a:p>
          </p:txBody>
        </p:sp>
        <p:sp>
          <p:nvSpPr>
            <p:cNvPr id="1419285" name="Line 21"/>
            <p:cNvSpPr>
              <a:spLocks noChangeShapeType="1"/>
            </p:cNvSpPr>
            <p:nvPr/>
          </p:nvSpPr>
          <p:spPr bwMode="auto">
            <a:xfrm>
              <a:off x="1464" y="3786"/>
              <a:ext cx="3007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9286" name="Text Box 22"/>
            <p:cNvSpPr txBox="1">
              <a:spLocks noChangeArrowheads="1"/>
            </p:cNvSpPr>
            <p:nvPr/>
          </p:nvSpPr>
          <p:spPr bwMode="auto">
            <a:xfrm>
              <a:off x="2674" y="3660"/>
              <a:ext cx="54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sym typeface="Symbol" pitchFamily="18" charset="2"/>
                </a:rPr>
                <a:t> </a:t>
              </a:r>
              <a:r>
                <a:rPr lang="en-US" i="1"/>
                <a:t>= 1/</a:t>
              </a:r>
              <a:r>
                <a:rPr lang="en-US" i="1">
                  <a:sym typeface="Symbol" pitchFamily="18" charset="2"/>
                </a:rPr>
                <a:t></a:t>
              </a:r>
            </a:p>
          </p:txBody>
        </p:sp>
        <p:sp>
          <p:nvSpPr>
            <p:cNvPr id="1419287" name="Line 23"/>
            <p:cNvSpPr>
              <a:spLocks noChangeShapeType="1"/>
            </p:cNvSpPr>
            <p:nvPr/>
          </p:nvSpPr>
          <p:spPr bwMode="auto">
            <a:xfrm flipV="1">
              <a:off x="1914" y="3106"/>
              <a:ext cx="113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9288" name="Text Box 24"/>
            <p:cNvSpPr txBox="1">
              <a:spLocks noChangeArrowheads="1"/>
            </p:cNvSpPr>
            <p:nvPr/>
          </p:nvSpPr>
          <p:spPr bwMode="auto">
            <a:xfrm>
              <a:off x="2087" y="2979"/>
              <a:ext cx="80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45720">
              <a:spAutoFit/>
            </a:bodyPr>
            <a:lstStyle/>
            <a:p>
              <a:r>
                <a:rPr lang="en-US" i="1">
                  <a:sym typeface="Symbol" pitchFamily="18" charset="2"/>
                </a:rPr>
                <a:t>Duty Cycle</a:t>
              </a:r>
            </a:p>
          </p:txBody>
        </p:sp>
        <p:sp>
          <p:nvSpPr>
            <p:cNvPr id="1419289" name="Line 25"/>
            <p:cNvSpPr>
              <a:spLocks noChangeShapeType="1"/>
            </p:cNvSpPr>
            <p:nvPr/>
          </p:nvSpPr>
          <p:spPr bwMode="auto">
            <a:xfrm rot="-5400000">
              <a:off x="686" y="3027"/>
              <a:ext cx="1152" cy="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9290" name="Text Box 26"/>
            <p:cNvSpPr txBox="1">
              <a:spLocks noChangeArrowheads="1"/>
            </p:cNvSpPr>
            <p:nvPr/>
          </p:nvSpPr>
          <p:spPr bwMode="auto">
            <a:xfrm>
              <a:off x="535" y="2908"/>
              <a:ext cx="63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45720">
              <a:spAutoFit/>
            </a:bodyPr>
            <a:lstStyle/>
            <a:p>
              <a:r>
                <a:rPr lang="en-US" i="1">
                  <a:sym typeface="Symbol" pitchFamily="18" charset="2"/>
                </a:rPr>
                <a:t>Power(t)</a:t>
              </a:r>
            </a:p>
          </p:txBody>
        </p:sp>
        <p:sp>
          <p:nvSpPr>
            <p:cNvPr id="1419291" name="Text Box 27"/>
            <p:cNvSpPr txBox="1">
              <a:spLocks noChangeArrowheads="1"/>
            </p:cNvSpPr>
            <p:nvPr/>
          </p:nvSpPr>
          <p:spPr bwMode="auto">
            <a:xfrm>
              <a:off x="2317" y="2630"/>
              <a:ext cx="34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45720">
              <a:spAutoFit/>
            </a:bodyPr>
            <a:lstStyle/>
            <a:p>
              <a:r>
                <a:rPr lang="en-US" i="1">
                  <a:sym typeface="Symbol" pitchFamily="18" charset="2"/>
                </a:rPr>
                <a:t>P</a:t>
              </a:r>
              <a:r>
                <a:rPr lang="en-US" i="1" baseline="-25000">
                  <a:sym typeface="Symbol" pitchFamily="18" charset="2"/>
                </a:rPr>
                <a:t>max</a:t>
              </a:r>
            </a:p>
          </p:txBody>
        </p:sp>
        <p:sp>
          <p:nvSpPr>
            <p:cNvPr id="1419292" name="Text Box 28"/>
            <p:cNvSpPr txBox="1">
              <a:spLocks noChangeArrowheads="1"/>
            </p:cNvSpPr>
            <p:nvPr/>
          </p:nvSpPr>
          <p:spPr bwMode="auto">
            <a:xfrm>
              <a:off x="3608" y="3363"/>
              <a:ext cx="32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45720">
              <a:spAutoFit/>
            </a:bodyPr>
            <a:lstStyle/>
            <a:p>
              <a:r>
                <a:rPr lang="en-US" i="1">
                  <a:sym typeface="Symbol" pitchFamily="18" charset="2"/>
                </a:rPr>
                <a:t>P</a:t>
              </a:r>
              <a:r>
                <a:rPr lang="en-US" i="1" baseline="-25000">
                  <a:sym typeface="Symbol" pitchFamily="18" charset="2"/>
                </a:rPr>
                <a:t>min</a:t>
              </a:r>
            </a:p>
          </p:txBody>
        </p:sp>
        <p:graphicFrame>
          <p:nvGraphicFramePr>
            <p:cNvPr id="1419293" name="Object 29"/>
            <p:cNvGraphicFramePr>
              <a:graphicFrameLocks noChangeAspect="1"/>
            </p:cNvGraphicFramePr>
            <p:nvPr/>
          </p:nvGraphicFramePr>
          <p:xfrm>
            <a:off x="3266" y="2713"/>
            <a:ext cx="1180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Equation" r:id="rId4" imgW="1041120" imgH="393480" progId="Equation.3">
                    <p:embed/>
                  </p:oleObj>
                </mc:Choice>
                <mc:Fallback>
                  <p:oleObj name="Equation" r:id="rId4" imgW="10411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6" y="2713"/>
                          <a:ext cx="1180" cy="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19302" name="Group 38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419303" name="Line 3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9304" name="Text Box 4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/>
                <a:t>University of Michigan</a:t>
              </a:r>
            </a:p>
            <a:p>
              <a:pPr algn="ctr" eaLnBrk="0" hangingPunct="0"/>
              <a:r>
                <a:rPr lang="en-US" sz="1600"/>
                <a:t>Institute for Plasma Science &amp; Engr.</a:t>
              </a:r>
            </a:p>
          </p:txBody>
        </p:sp>
      </p:grpSp>
      <p:sp>
        <p:nvSpPr>
          <p:cNvPr id="32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dirty="0" smtClean="0">
                <a:latin typeface="Arial" charset="0"/>
              </a:rPr>
              <a:t>YZHANG_iwm7_04</a:t>
            </a:r>
            <a:endParaRPr lang="en-US" sz="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7" name="Line 7"/>
          <p:cNvSpPr>
            <a:spLocks noChangeShapeType="1"/>
          </p:cNvSpPr>
          <p:nvPr/>
        </p:nvSpPr>
        <p:spPr bwMode="auto">
          <a:xfrm>
            <a:off x="304800" y="7620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grpSp>
        <p:nvGrpSpPr>
          <p:cNvPr id="73734" name="Group 9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73735" name="Line 10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Text Box 11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Unicode MS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dirty="0">
                  <a:latin typeface="Arial" charset="0"/>
                </a:rPr>
                <a:t>University of Michigan</a:t>
              </a:r>
            </a:p>
            <a:p>
              <a:pPr algn="ctr"/>
              <a:r>
                <a:rPr lang="en-US" sz="1600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9" name="Text Box 110"/>
          <p:cNvSpPr txBox="1">
            <a:spLocks noChangeArrowheads="1"/>
          </p:cNvSpPr>
          <p:nvPr/>
        </p:nvSpPr>
        <p:spPr bwMode="auto">
          <a:xfrm>
            <a:off x="0" y="6629400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r>
              <a:rPr lang="en-US" sz="900" dirty="0" smtClean="0">
                <a:latin typeface="Arial" charset="0"/>
              </a:rPr>
              <a:t>YZHANG_iwm7_09</a:t>
            </a:r>
            <a:endParaRPr lang="en-US" sz="900" dirty="0">
              <a:latin typeface="Arial" charset="0"/>
            </a:endParaRPr>
          </a:p>
        </p:txBody>
      </p:sp>
      <p:sp>
        <p:nvSpPr>
          <p:cNvPr id="10" name="Text Box 289"/>
          <p:cNvSpPr txBox="1">
            <a:spLocks noChangeArrowheads="1"/>
          </p:cNvSpPr>
          <p:nvPr/>
        </p:nvSpPr>
        <p:spPr bwMode="auto">
          <a:xfrm>
            <a:off x="1246683" y="152400"/>
            <a:ext cx="66093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Unicode MS" charset="0"/>
                <a:ea typeface="MS PGothic" pitchFamily="34" charset="-128"/>
              </a:defRPr>
            </a:lvl9pPr>
          </a:lstStyle>
          <a:p>
            <a:pPr algn="ctr"/>
            <a:r>
              <a:rPr kumimoji="0" lang="en-US" altLang="zh-TW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BASE CASE: Ar, 4 TORR, 1 W, 3 </a:t>
            </a:r>
            <a:r>
              <a:rPr lang="en-US" altLang="zh-TW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sccm</a:t>
            </a:r>
            <a:endParaRPr lang="en-US" altLang="zh-CN" sz="2800" dirty="0">
              <a:latin typeface="Arial" charset="0"/>
              <a:ea typeface="SimSun" pitchFamily="2" charset="-122"/>
              <a:sym typeface="Symbol" pitchFamily="18" charset="2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4789714" y="1066800"/>
            <a:ext cx="3987006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228600" indent="-228600"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i="0" dirty="0" smtClean="0">
                <a:latin typeface="Arial" pitchFamily="34" charset="0"/>
                <a:ea typeface="宋体" pitchFamily="2" charset="-122"/>
              </a:rPr>
              <a:t>2-D cylindrical symmetric geometry.</a:t>
            </a:r>
            <a:endParaRPr lang="en-US" altLang="zh-CN" sz="2200" b="1" i="0" dirty="0">
              <a:latin typeface="Arial" pitchFamily="34" charset="0"/>
              <a:ea typeface="宋体" pitchFamily="2" charset="-122"/>
            </a:endParaRPr>
          </a:p>
          <a:p>
            <a:pPr marL="228600" indent="-228600"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i="0" dirty="0">
                <a:latin typeface="Arial" pitchFamily="34" charset="0"/>
                <a:ea typeface="宋体" pitchFamily="2" charset="-122"/>
              </a:rPr>
              <a:t>Electrical boundary condition applied to outer limit of mesh.</a:t>
            </a:r>
          </a:p>
          <a:p>
            <a:pPr marL="228600" indent="-228600"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i="0" dirty="0">
                <a:latin typeface="Arial" pitchFamily="34" charset="0"/>
                <a:ea typeface="宋体" pitchFamily="2" charset="-122"/>
              </a:rPr>
              <a:t>2.5 </a:t>
            </a:r>
            <a:r>
              <a:rPr lang="en-US" altLang="zh-CN" sz="2200" b="1" i="0" dirty="0" smtClean="0">
                <a:latin typeface="Arial" pitchFamily="34" charset="0"/>
                <a:ea typeface="宋体" pitchFamily="2" charset="-122"/>
              </a:rPr>
              <a:t>GHz ICP</a:t>
            </a:r>
            <a:endParaRPr lang="en-US" altLang="zh-CN" sz="2200" b="1" i="0" dirty="0">
              <a:latin typeface="Arial" pitchFamily="34" charset="0"/>
              <a:ea typeface="宋体" pitchFamily="2" charset="-122"/>
            </a:endParaRPr>
          </a:p>
          <a:p>
            <a:pPr marL="228600" indent="-228600"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i="0" dirty="0">
                <a:latin typeface="Arial" pitchFamily="34" charset="0"/>
                <a:ea typeface="宋体" pitchFamily="2" charset="-122"/>
              </a:rPr>
              <a:t>Time averaged values shown here.</a:t>
            </a:r>
          </a:p>
          <a:p>
            <a:pPr marL="228600" indent="-228600"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i="0" dirty="0">
                <a:latin typeface="Arial" pitchFamily="34" charset="0"/>
                <a:ea typeface="宋体" pitchFamily="2" charset="-122"/>
              </a:rPr>
              <a:t>Specify power – adjust </a:t>
            </a:r>
            <a:r>
              <a:rPr lang="en-US" altLang="zh-CN" sz="2200" b="1" i="0" dirty="0" smtClean="0">
                <a:latin typeface="Arial" pitchFamily="34" charset="0"/>
                <a:ea typeface="宋体" pitchFamily="2" charset="-122"/>
              </a:rPr>
              <a:t>current.</a:t>
            </a:r>
            <a:endParaRPr lang="en-US" altLang="zh-CN" sz="2200" b="1" i="0" dirty="0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098" name="Picture 2" descr="D:\yitingz_UIGELP_D\Research\Agilent\agilent_icp08\g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21" y="842893"/>
            <a:ext cx="424815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4625</TotalTime>
  <Words>1402</Words>
  <Application>Microsoft Office PowerPoint</Application>
  <PresentationFormat>On-screen Show (4:3)</PresentationFormat>
  <Paragraphs>187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Yiting Zhang</dc:creator>
  <cp:lastModifiedBy>Mark J. Kushner</cp:lastModifiedBy>
  <cp:revision>41</cp:revision>
  <dcterms:created xsi:type="dcterms:W3CDTF">2013-03-14T15:31:46Z</dcterms:created>
  <dcterms:modified xsi:type="dcterms:W3CDTF">2013-05-13T20:54:54Z</dcterms:modified>
</cp:coreProperties>
</file>